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0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5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6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7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8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9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0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1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2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3.xml" ContentType="application/vnd.openxmlformats-officedocument.presentationml.notesSlide+xml"/>
  <Override PartName="/ppt/tags/tag72.xml" ContentType="application/vnd.openxmlformats-officedocument.presentationml.tags+xml"/>
  <Override PartName="/ppt/notesSlides/notesSlide24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5.xml" ContentType="application/vnd.openxmlformats-officedocument.presentationml.notesSlide+xml"/>
  <Override PartName="/ppt/tags/tag76.xml" ContentType="application/vnd.openxmlformats-officedocument.presentationml.tags+xml"/>
  <Override PartName="/ppt/notesSlides/notesSlide26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7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8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9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30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31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32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33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42"/>
  </p:notesMasterIdLst>
  <p:handoutMasterIdLst>
    <p:handoutMasterId r:id="rId43"/>
  </p:handoutMasterIdLst>
  <p:sldIdLst>
    <p:sldId id="297" r:id="rId2"/>
    <p:sldId id="384" r:id="rId3"/>
    <p:sldId id="333" r:id="rId4"/>
    <p:sldId id="387" r:id="rId5"/>
    <p:sldId id="359" r:id="rId6"/>
    <p:sldId id="360" r:id="rId7"/>
    <p:sldId id="370" r:id="rId8"/>
    <p:sldId id="362" r:id="rId9"/>
    <p:sldId id="363" r:id="rId10"/>
    <p:sldId id="361" r:id="rId11"/>
    <p:sldId id="364" r:id="rId12"/>
    <p:sldId id="365" r:id="rId13"/>
    <p:sldId id="366" r:id="rId14"/>
    <p:sldId id="367" r:id="rId15"/>
    <p:sldId id="368" r:id="rId16"/>
    <p:sldId id="369" r:id="rId17"/>
    <p:sldId id="371" r:id="rId18"/>
    <p:sldId id="372" r:id="rId19"/>
    <p:sldId id="373" r:id="rId20"/>
    <p:sldId id="386" r:id="rId21"/>
    <p:sldId id="374" r:id="rId22"/>
    <p:sldId id="375" r:id="rId23"/>
    <p:sldId id="376" r:id="rId24"/>
    <p:sldId id="377" r:id="rId25"/>
    <p:sldId id="378" r:id="rId26"/>
    <p:sldId id="379" r:id="rId27"/>
    <p:sldId id="380" r:id="rId28"/>
    <p:sldId id="381" r:id="rId29"/>
    <p:sldId id="382" r:id="rId30"/>
    <p:sldId id="383" r:id="rId31"/>
    <p:sldId id="385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396" r:id="rId40"/>
    <p:sldId id="395" r:id="rId41"/>
  </p:sldIdLst>
  <p:sldSz cx="12192000" cy="6858000"/>
  <p:notesSz cx="6797675" cy="987425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2FDE"/>
    <a:srgbClr val="3F7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17" autoAdjust="0"/>
    <p:restoredTop sz="74194" autoAdjust="0"/>
  </p:normalViewPr>
  <p:slideViewPr>
    <p:cSldViewPr snapToGrid="0">
      <p:cViewPr varScale="1">
        <p:scale>
          <a:sx n="64" d="100"/>
          <a:sy n="64" d="100"/>
        </p:scale>
        <p:origin x="96" y="426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184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F5CF5-96FB-46A8-9DA8-EADE29F7E1EA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9378825"/>
            <a:ext cx="2945659" cy="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444" y="9378825"/>
            <a:ext cx="2945659" cy="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B9DB3-A9B8-4117-8DBC-16744569D9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999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C33E5-5940-43D4-8A73-A3DB41F60060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6663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1" y="4751389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78508-34F1-4EB3-8511-57DDF2B1D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8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005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0923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218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004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281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222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71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2480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655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623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068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005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9428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381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013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036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890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3418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946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274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754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416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7313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6702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894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253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984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068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891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5027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8739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083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814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257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D46C-06E1-4DDD-97D5-9C6320F8F1E4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190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D46C-06E1-4DDD-97D5-9C6320F8F1E4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45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D46C-06E1-4DDD-97D5-9C6320F8F1E4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97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D46C-06E1-4DDD-97D5-9C6320F8F1E4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99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D46C-06E1-4DDD-97D5-9C6320F8F1E4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722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D46C-06E1-4DDD-97D5-9C6320F8F1E4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85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D46C-06E1-4DDD-97D5-9C6320F8F1E4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27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D46C-06E1-4DDD-97D5-9C6320F8F1E4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331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D46C-06E1-4DDD-97D5-9C6320F8F1E4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81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D46C-06E1-4DDD-97D5-9C6320F8F1E4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54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D46C-06E1-4DDD-97D5-9C6320F8F1E4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98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FD46C-06E1-4DDD-97D5-9C6320F8F1E4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82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26.png"/><Relationship Id="rId18" Type="http://schemas.openxmlformats.org/officeDocument/2006/relationships/image" Target="../media/image32.png"/><Relationship Id="rId3" Type="http://schemas.openxmlformats.org/officeDocument/2006/relationships/tags" Target="../tags/tag36.xml"/><Relationship Id="rId21" Type="http://schemas.openxmlformats.org/officeDocument/2006/relationships/image" Target="../media/image35.png"/><Relationship Id="rId7" Type="http://schemas.openxmlformats.org/officeDocument/2006/relationships/tags" Target="../tags/tag40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31.png"/><Relationship Id="rId2" Type="http://schemas.openxmlformats.org/officeDocument/2006/relationships/tags" Target="../tags/tag35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5" Type="http://schemas.openxmlformats.org/officeDocument/2006/relationships/tags" Target="../tags/tag38.xml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tags" Target="../tags/tag43.xml"/><Relationship Id="rId19" Type="http://schemas.openxmlformats.org/officeDocument/2006/relationships/image" Target="../media/image33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50.xml"/><Relationship Id="rId7" Type="http://schemas.openxmlformats.org/officeDocument/2006/relationships/image" Target="../media/image40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7.png"/><Relationship Id="rId4" Type="http://schemas.openxmlformats.org/officeDocument/2006/relationships/tags" Target="../tags/tag51.xml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56.xml"/><Relationship Id="rId7" Type="http://schemas.openxmlformats.org/officeDocument/2006/relationships/image" Target="../media/image46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45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59.xml"/><Relationship Id="rId7" Type="http://schemas.openxmlformats.org/officeDocument/2006/relationships/image" Target="../media/image49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8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62.xml"/><Relationship Id="rId7" Type="http://schemas.openxmlformats.org/officeDocument/2006/relationships/image" Target="../media/image52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3.xml"/><Relationship Id="rId9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66.xml"/><Relationship Id="rId7" Type="http://schemas.openxmlformats.org/officeDocument/2006/relationships/image" Target="../media/image55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5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57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71.xml"/><Relationship Id="rId7" Type="http://schemas.openxmlformats.org/officeDocument/2006/relationships/image" Target="../media/image59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58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75.xml"/><Relationship Id="rId7" Type="http://schemas.openxmlformats.org/officeDocument/2006/relationships/image" Target="../media/image49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62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6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79.xml"/><Relationship Id="rId7" Type="http://schemas.openxmlformats.org/officeDocument/2006/relationships/image" Target="../media/image66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65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82.xml"/><Relationship Id="rId7" Type="http://schemas.openxmlformats.org/officeDocument/2006/relationships/image" Target="../media/image69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68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89.xml"/><Relationship Id="rId7" Type="http://schemas.openxmlformats.org/officeDocument/2006/relationships/image" Target="../media/image75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45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94.xml"/><Relationship Id="rId7" Type="http://schemas.openxmlformats.org/officeDocument/2006/relationships/image" Target="../media/image80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79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0.xml"/><Relationship Id="rId7" Type="http://schemas.openxmlformats.org/officeDocument/2006/relationships/image" Target="../media/image5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4.xml"/><Relationship Id="rId7" Type="http://schemas.openxmlformats.org/officeDocument/2006/relationships/image" Target="../media/image1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4.png"/><Relationship Id="rId4" Type="http://schemas.openxmlformats.org/officeDocument/2006/relationships/tags" Target="../tags/tag15.xm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633">
              <a:srgbClr val="D6E6F4"/>
            </a:gs>
            <a:gs pos="29378">
              <a:srgbClr val="DDEAF6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5F32D1-400E-4906-8F00-236C86F6A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50390" y="825579"/>
            <a:ext cx="12917713" cy="603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7200" dirty="0" smtClean="0">
                <a:solidFill>
                  <a:schemeClr val="accent5">
                    <a:lumMod val="50000"/>
                  </a:schemeClr>
                </a:solidFill>
              </a:rPr>
              <a:t>Multiple Testing Problem </a:t>
            </a:r>
            <a:endParaRPr lang="en-US" altLang="zh-TW" sz="7200" dirty="0">
              <a:solidFill>
                <a:schemeClr val="accent5">
                  <a:lumMod val="50000"/>
                </a:schemeClr>
              </a:solidFill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3200" dirty="0" smtClean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3200" dirty="0" smtClean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320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3200" dirty="0" smtClean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20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2020.07.14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320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Shao-</a:t>
            </a:r>
            <a:r>
              <a:rPr lang="en-US" altLang="zh-TW" sz="3600" dirty="0" err="1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Hsuan</a:t>
            </a:r>
            <a:r>
              <a:rPr lang="en-US" altLang="zh-TW" sz="360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TW" sz="360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Wang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360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200" dirty="0"/>
              <a:t> </a:t>
            </a:r>
            <a:endParaRPr lang="en-US" altLang="zh-TW" sz="2400" dirty="0">
              <a:solidFill>
                <a:schemeClr val="tx2">
                  <a:lumMod val="75000"/>
                </a:schemeClr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zh-TW" sz="2400" dirty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034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84638" y="1066683"/>
            <a:ext cx="10877479" cy="5010559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277600" y="724646"/>
            <a:ext cx="5212838" cy="684077"/>
            <a:chOff x="319803" y="1090406"/>
            <a:chExt cx="5212838" cy="684077"/>
          </a:xfrm>
        </p:grpSpPr>
        <p:sp>
          <p:nvSpPr>
            <p:cNvPr id="7" name="矩形 6"/>
            <p:cNvSpPr/>
            <p:nvPr/>
          </p:nvSpPr>
          <p:spPr>
            <a:xfrm>
              <a:off x="319803" y="1090406"/>
              <a:ext cx="5212838" cy="6840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61" y="1269921"/>
              <a:ext cx="4993109" cy="445812"/>
            </a:xfrm>
            <a:prstGeom prst="rect">
              <a:avLst/>
            </a:prstGeom>
          </p:spPr>
        </p:pic>
      </p:grpSp>
      <p:pic>
        <p:nvPicPr>
          <p:cNvPr id="11" name="圖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73" y="2372888"/>
            <a:ext cx="10435086" cy="248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0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18" y="2131222"/>
            <a:ext cx="11212446" cy="3904123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277600" y="724646"/>
            <a:ext cx="5212838" cy="684077"/>
            <a:chOff x="319803" y="1090406"/>
            <a:chExt cx="5212838" cy="684077"/>
          </a:xfrm>
        </p:grpSpPr>
        <p:sp>
          <p:nvSpPr>
            <p:cNvPr id="17" name="矩形 16"/>
            <p:cNvSpPr/>
            <p:nvPr/>
          </p:nvSpPr>
          <p:spPr>
            <a:xfrm>
              <a:off x="319803" y="1090406"/>
              <a:ext cx="5212838" cy="6840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8" name="圖片 1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61" y="1269921"/>
              <a:ext cx="4993109" cy="44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365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0" y="1588238"/>
            <a:ext cx="11197181" cy="4972701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277600" y="724646"/>
            <a:ext cx="5212838" cy="684077"/>
            <a:chOff x="319803" y="1090406"/>
            <a:chExt cx="5212838" cy="684077"/>
          </a:xfrm>
        </p:grpSpPr>
        <p:sp>
          <p:nvSpPr>
            <p:cNvPr id="17" name="矩形 16"/>
            <p:cNvSpPr/>
            <p:nvPr/>
          </p:nvSpPr>
          <p:spPr>
            <a:xfrm>
              <a:off x="319803" y="1090406"/>
              <a:ext cx="5212838" cy="6840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8" name="圖片 1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61" y="1269921"/>
              <a:ext cx="4993109" cy="44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53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/>
          <p:cNvGrpSpPr/>
          <p:nvPr/>
        </p:nvGrpSpPr>
        <p:grpSpPr>
          <a:xfrm>
            <a:off x="277600" y="724646"/>
            <a:ext cx="5212838" cy="684077"/>
            <a:chOff x="319803" y="1090406"/>
            <a:chExt cx="5212838" cy="684077"/>
          </a:xfrm>
        </p:grpSpPr>
        <p:sp>
          <p:nvSpPr>
            <p:cNvPr id="17" name="矩形 16"/>
            <p:cNvSpPr/>
            <p:nvPr/>
          </p:nvSpPr>
          <p:spPr>
            <a:xfrm>
              <a:off x="319803" y="1090406"/>
              <a:ext cx="5212838" cy="6840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8" name="圖片 1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61" y="1269921"/>
              <a:ext cx="4993109" cy="445812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16" y="3642122"/>
            <a:ext cx="11200996" cy="40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70570" y="1798204"/>
            <a:ext cx="10877479" cy="3449046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263532" y="1456167"/>
            <a:ext cx="5644898" cy="668056"/>
            <a:chOff x="263532" y="1456167"/>
            <a:chExt cx="5644898" cy="668056"/>
          </a:xfrm>
        </p:grpSpPr>
        <p:sp>
          <p:nvSpPr>
            <p:cNvPr id="7" name="矩形 6"/>
            <p:cNvSpPr/>
            <p:nvPr/>
          </p:nvSpPr>
          <p:spPr>
            <a:xfrm>
              <a:off x="263532" y="1456167"/>
              <a:ext cx="5644898" cy="6680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5" name="圖片 1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090" y="1635681"/>
              <a:ext cx="5403254" cy="347734"/>
            </a:xfrm>
            <a:prstGeom prst="rect">
              <a:avLst/>
            </a:prstGeom>
          </p:spPr>
        </p:pic>
      </p:grpSp>
      <p:pic>
        <p:nvPicPr>
          <p:cNvPr id="17" name="圖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93" y="3080824"/>
            <a:ext cx="8309555" cy="127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277600" y="724647"/>
            <a:ext cx="5644898" cy="639920"/>
            <a:chOff x="277600" y="724647"/>
            <a:chExt cx="5644898" cy="639920"/>
          </a:xfrm>
        </p:grpSpPr>
        <p:sp>
          <p:nvSpPr>
            <p:cNvPr id="17" name="矩形 16"/>
            <p:cNvSpPr/>
            <p:nvPr/>
          </p:nvSpPr>
          <p:spPr>
            <a:xfrm>
              <a:off x="277600" y="724647"/>
              <a:ext cx="5644898" cy="6399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片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158" y="904161"/>
              <a:ext cx="5403256" cy="347734"/>
            </a:xfrm>
            <a:prstGeom prst="rect">
              <a:avLst/>
            </a:prstGeom>
          </p:spPr>
        </p:pic>
      </p:grpSp>
      <p:pic>
        <p:nvPicPr>
          <p:cNvPr id="12" name="圖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16" y="2488574"/>
            <a:ext cx="11193364" cy="130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0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4" y="758247"/>
            <a:ext cx="1489137" cy="2968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16" y="2488574"/>
            <a:ext cx="11189548" cy="185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6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9434" y="-129067"/>
            <a:ext cx="12351434" cy="1083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3" y="349233"/>
            <a:ext cx="5991946" cy="45342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2" y="3557719"/>
            <a:ext cx="11189548" cy="7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9434" y="-129067"/>
            <a:ext cx="12351434" cy="1083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3" y="349233"/>
            <a:ext cx="5991947" cy="45342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25" y="3010363"/>
            <a:ext cx="6131902" cy="2267359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089814"/>
              </p:ext>
            </p:extLst>
          </p:nvPr>
        </p:nvGraphicFramePr>
        <p:xfrm>
          <a:off x="6527409" y="2391507"/>
          <a:ext cx="5425440" cy="3193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296">
                  <a:extLst>
                    <a:ext uri="{9D8B030D-6E8A-4147-A177-3AD203B41FA5}">
                      <a16:colId xmlns:a16="http://schemas.microsoft.com/office/drawing/2014/main" val="339611404"/>
                    </a:ext>
                  </a:extLst>
                </a:gridCol>
                <a:gridCol w="1631852">
                  <a:extLst>
                    <a:ext uri="{9D8B030D-6E8A-4147-A177-3AD203B41FA5}">
                      <a16:colId xmlns:a16="http://schemas.microsoft.com/office/drawing/2014/main" val="1381326652"/>
                    </a:ext>
                  </a:extLst>
                </a:gridCol>
                <a:gridCol w="1688123">
                  <a:extLst>
                    <a:ext uri="{9D8B030D-6E8A-4147-A177-3AD203B41FA5}">
                      <a16:colId xmlns:a16="http://schemas.microsoft.com/office/drawing/2014/main" val="3171190735"/>
                    </a:ext>
                  </a:extLst>
                </a:gridCol>
                <a:gridCol w="797169">
                  <a:extLst>
                    <a:ext uri="{9D8B030D-6E8A-4147-A177-3AD203B41FA5}">
                      <a16:colId xmlns:a16="http://schemas.microsoft.com/office/drawing/2014/main" val="3017124562"/>
                    </a:ext>
                  </a:extLst>
                </a:gridCol>
              </a:tblGrid>
              <a:tr h="73597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939704"/>
                  </a:ext>
                </a:extLst>
              </a:tr>
              <a:tr h="73597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934304"/>
                  </a:ext>
                </a:extLst>
              </a:tr>
              <a:tr h="98545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42116"/>
                  </a:ext>
                </a:extLst>
              </a:tr>
              <a:tr h="73597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695995"/>
                  </a:ext>
                </a:extLst>
              </a:tr>
            </a:tbl>
          </a:graphicData>
        </a:graphic>
      </p:graphicFrame>
      <p:pic>
        <p:nvPicPr>
          <p:cNvPr id="14" name="圖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167" y="3323014"/>
            <a:ext cx="1021714" cy="30628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310" y="4192874"/>
            <a:ext cx="891428" cy="331429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013" y="2540121"/>
            <a:ext cx="1460571" cy="365715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794" y="2530978"/>
            <a:ext cx="1513142" cy="37485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16" y="5182865"/>
            <a:ext cx="356571" cy="228571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8984" y="4256875"/>
            <a:ext cx="274285" cy="267428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051" y="4224874"/>
            <a:ext cx="271999" cy="267428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365" y="3456595"/>
            <a:ext cx="265142" cy="267428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00" y="6154246"/>
            <a:ext cx="4985126" cy="3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8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9434" y="-129067"/>
            <a:ext cx="12351434" cy="1083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3" y="349233"/>
            <a:ext cx="5991946" cy="45342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72" y="1852384"/>
            <a:ext cx="9095828" cy="398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9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4" y="349233"/>
            <a:ext cx="2297571" cy="3651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59" y="2483730"/>
            <a:ext cx="9300343" cy="259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7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/>
        </p:nvSpPr>
        <p:spPr>
          <a:xfrm>
            <a:off x="2066081" y="3514399"/>
            <a:ext cx="6935325" cy="6804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:d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9" y="3024553"/>
            <a:ext cx="2095223" cy="48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70570" y="1798204"/>
            <a:ext cx="10877479" cy="344904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263531" y="1456167"/>
            <a:ext cx="7009465" cy="669908"/>
            <a:chOff x="263531" y="1456167"/>
            <a:chExt cx="7009465" cy="669908"/>
          </a:xfrm>
        </p:grpSpPr>
        <p:sp>
          <p:nvSpPr>
            <p:cNvPr id="7" name="矩形 6"/>
            <p:cNvSpPr/>
            <p:nvPr/>
          </p:nvSpPr>
          <p:spPr>
            <a:xfrm>
              <a:off x="263531" y="1456167"/>
              <a:ext cx="7009465" cy="6699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627" y="1579086"/>
              <a:ext cx="6785272" cy="490394"/>
            </a:xfrm>
            <a:prstGeom prst="rect">
              <a:avLst/>
            </a:prstGeom>
          </p:spPr>
        </p:pic>
      </p:grpSp>
      <p:pic>
        <p:nvPicPr>
          <p:cNvPr id="6" name="圖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47" y="2696443"/>
            <a:ext cx="9935831" cy="62353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683" y="3683738"/>
            <a:ext cx="4053251" cy="44615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36" y="4701912"/>
            <a:ext cx="4985126" cy="3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2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70569" y="1790195"/>
            <a:ext cx="10877479" cy="2008082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263532" y="1456167"/>
            <a:ext cx="4632025" cy="668056"/>
            <a:chOff x="263532" y="1456167"/>
            <a:chExt cx="4678663" cy="668056"/>
          </a:xfrm>
        </p:grpSpPr>
        <p:sp>
          <p:nvSpPr>
            <p:cNvPr id="7" name="矩形 6"/>
            <p:cNvSpPr/>
            <p:nvPr/>
          </p:nvSpPr>
          <p:spPr>
            <a:xfrm>
              <a:off x="263532" y="1456167"/>
              <a:ext cx="4678663" cy="6680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090" y="1635681"/>
              <a:ext cx="4383827" cy="350706"/>
            </a:xfrm>
            <a:prstGeom prst="rect">
              <a:avLst/>
            </a:prstGeom>
          </p:spPr>
        </p:pic>
      </p:grpSp>
      <p:pic>
        <p:nvPicPr>
          <p:cNvPr id="6" name="圖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15" y="2770106"/>
            <a:ext cx="10596188" cy="4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8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02562" y="1040879"/>
            <a:ext cx="10877479" cy="113961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395525" y="513631"/>
            <a:ext cx="2142043" cy="668056"/>
            <a:chOff x="263532" y="1456167"/>
            <a:chExt cx="2142043" cy="668056"/>
          </a:xfrm>
        </p:grpSpPr>
        <p:sp>
          <p:nvSpPr>
            <p:cNvPr id="7" name="矩形 6"/>
            <p:cNvSpPr/>
            <p:nvPr/>
          </p:nvSpPr>
          <p:spPr>
            <a:xfrm>
              <a:off x="263532" y="1456167"/>
              <a:ext cx="2142043" cy="6680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049" y="1635681"/>
              <a:ext cx="1877289" cy="347734"/>
            </a:xfrm>
            <a:prstGeom prst="rect">
              <a:avLst/>
            </a:prstGeom>
          </p:spPr>
        </p:pic>
      </p:grpSp>
      <p:pic>
        <p:nvPicPr>
          <p:cNvPr id="20" name="圖片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331" y="1614223"/>
            <a:ext cx="7398289" cy="25748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62" y="2613028"/>
            <a:ext cx="10946066" cy="398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7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69044" y="3604927"/>
            <a:ext cx="10877479" cy="2373841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362008" y="3270900"/>
            <a:ext cx="3816098" cy="668056"/>
            <a:chOff x="362008" y="3270900"/>
            <a:chExt cx="3816098" cy="668056"/>
          </a:xfrm>
        </p:grpSpPr>
        <p:sp>
          <p:nvSpPr>
            <p:cNvPr id="7" name="矩形 6"/>
            <p:cNvSpPr/>
            <p:nvPr/>
          </p:nvSpPr>
          <p:spPr>
            <a:xfrm>
              <a:off x="362008" y="3270900"/>
              <a:ext cx="3816098" cy="6680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5" name="圖片 1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523" y="3450415"/>
              <a:ext cx="3572145" cy="442841"/>
            </a:xfrm>
            <a:prstGeom prst="rect">
              <a:avLst/>
            </a:prstGeom>
          </p:spPr>
        </p:pic>
      </p:grpSp>
      <p:pic>
        <p:nvPicPr>
          <p:cNvPr id="12" name="圖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44" y="408041"/>
            <a:ext cx="9105131" cy="231659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1" y="4368822"/>
            <a:ext cx="9939953" cy="121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6" y="827536"/>
            <a:ext cx="11138096" cy="35352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88" y="1544412"/>
            <a:ext cx="8732060" cy="1676149"/>
          </a:xfrm>
          <a:prstGeom prst="rect">
            <a:avLst/>
          </a:prstGeom>
        </p:spPr>
      </p:pic>
      <p:grpSp>
        <p:nvGrpSpPr>
          <p:cNvPr id="31" name="群組 30"/>
          <p:cNvGrpSpPr/>
          <p:nvPr/>
        </p:nvGrpSpPr>
        <p:grpSpPr>
          <a:xfrm>
            <a:off x="237714" y="3834790"/>
            <a:ext cx="7929396" cy="1263546"/>
            <a:chOff x="237714" y="3834790"/>
            <a:chExt cx="7929396" cy="1263546"/>
          </a:xfrm>
        </p:grpSpPr>
        <p:sp>
          <p:nvSpPr>
            <p:cNvPr id="8" name="矩形 7"/>
            <p:cNvSpPr/>
            <p:nvPr/>
          </p:nvSpPr>
          <p:spPr>
            <a:xfrm>
              <a:off x="1453105" y="4943592"/>
              <a:ext cx="956603" cy="1547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409708" y="4506679"/>
              <a:ext cx="1276936" cy="2006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62327" y="4487608"/>
              <a:ext cx="1362804" cy="2196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235326" y="3994793"/>
              <a:ext cx="1669367" cy="19820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62045" y="4943592"/>
              <a:ext cx="883923" cy="1547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0" name="圖片 2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14" y="3834790"/>
              <a:ext cx="7929396" cy="1263546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5625880" y="4381269"/>
            <a:ext cx="802257" cy="1916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0" y="5712565"/>
            <a:ext cx="11528059" cy="70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8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02561" y="1040879"/>
            <a:ext cx="10877479" cy="13069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395525" y="513631"/>
            <a:ext cx="2142043" cy="668056"/>
            <a:chOff x="263532" y="1456167"/>
            <a:chExt cx="2142043" cy="668056"/>
          </a:xfrm>
        </p:grpSpPr>
        <p:sp>
          <p:nvSpPr>
            <p:cNvPr id="7" name="矩形 6"/>
            <p:cNvSpPr/>
            <p:nvPr/>
          </p:nvSpPr>
          <p:spPr>
            <a:xfrm>
              <a:off x="263532" y="1456167"/>
              <a:ext cx="2142043" cy="6680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049" y="1635681"/>
              <a:ext cx="1877289" cy="347734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00" y="1529421"/>
            <a:ext cx="8729799" cy="36801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61" y="3836920"/>
            <a:ext cx="10934879" cy="18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5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69" y="1180278"/>
            <a:ext cx="1489137" cy="2968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68" y="2859491"/>
            <a:ext cx="11197180" cy="6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1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32" y="488054"/>
            <a:ext cx="5861492" cy="29682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26" y="1566872"/>
            <a:ext cx="11200996" cy="187000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6" y="4669033"/>
            <a:ext cx="11197181" cy="80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0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1454" y="336183"/>
            <a:ext cx="11764342" cy="58254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19" y="1064059"/>
            <a:ext cx="11204812" cy="436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4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159434" y="-129067"/>
            <a:ext cx="12351434" cy="1083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066081" y="3514399"/>
            <a:ext cx="6935325" cy="6804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:d</a:t>
            </a:r>
            <a:endParaRPr lang="zh-TW" altLang="en-US" dirty="0"/>
          </a:p>
        </p:txBody>
      </p:sp>
      <p:pic>
        <p:nvPicPr>
          <p:cNvPr id="18" name="圖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2" y="2461846"/>
            <a:ext cx="11445012" cy="253721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3" y="349233"/>
            <a:ext cx="1195954" cy="3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3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69044" y="3604927"/>
            <a:ext cx="10877479" cy="2880279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362008" y="3270899"/>
            <a:ext cx="11060958" cy="669910"/>
            <a:chOff x="362008" y="3270899"/>
            <a:chExt cx="11060958" cy="669910"/>
          </a:xfrm>
        </p:grpSpPr>
        <p:sp>
          <p:nvSpPr>
            <p:cNvPr id="7" name="矩形 6"/>
            <p:cNvSpPr/>
            <p:nvPr/>
          </p:nvSpPr>
          <p:spPr>
            <a:xfrm>
              <a:off x="362008" y="3270899"/>
              <a:ext cx="11060958" cy="6699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523" y="3450415"/>
              <a:ext cx="10804710" cy="490394"/>
            </a:xfrm>
            <a:prstGeom prst="rect">
              <a:avLst/>
            </a:prstGeom>
          </p:spPr>
        </p:pic>
      </p:grpSp>
      <p:pic>
        <p:nvPicPr>
          <p:cNvPr id="12" name="圖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44" y="408041"/>
            <a:ext cx="9105131" cy="231659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58" y="4316330"/>
            <a:ext cx="7840317" cy="179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9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/>
        </p:nvSpPr>
        <p:spPr>
          <a:xfrm>
            <a:off x="2066081" y="3514399"/>
            <a:ext cx="6935325" cy="6804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:d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9" y="3024553"/>
            <a:ext cx="1448956" cy="48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4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70570" y="1798204"/>
            <a:ext cx="10877479" cy="3223501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263531" y="1456167"/>
            <a:ext cx="7246541" cy="668257"/>
            <a:chOff x="263531" y="1456167"/>
            <a:chExt cx="7246541" cy="668257"/>
          </a:xfrm>
        </p:grpSpPr>
        <p:sp>
          <p:nvSpPr>
            <p:cNvPr id="7" name="矩形 6"/>
            <p:cNvSpPr/>
            <p:nvPr/>
          </p:nvSpPr>
          <p:spPr>
            <a:xfrm>
              <a:off x="263531" y="1456167"/>
              <a:ext cx="7246541" cy="66825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627" y="1579086"/>
              <a:ext cx="7028983" cy="490394"/>
            </a:xfrm>
            <a:prstGeom prst="rect">
              <a:avLst/>
            </a:prstGeom>
          </p:spPr>
        </p:pic>
      </p:grpSp>
      <p:pic>
        <p:nvPicPr>
          <p:cNvPr id="10" name="圖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47" y="2696443"/>
            <a:ext cx="9949386" cy="62353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55" y="3744170"/>
            <a:ext cx="6454380" cy="107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7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70570" y="1798204"/>
            <a:ext cx="10877479" cy="3223501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263531" y="1456167"/>
            <a:ext cx="7246541" cy="668257"/>
            <a:chOff x="263531" y="1456167"/>
            <a:chExt cx="7246541" cy="668257"/>
          </a:xfrm>
        </p:grpSpPr>
        <p:sp>
          <p:nvSpPr>
            <p:cNvPr id="7" name="矩形 6"/>
            <p:cNvSpPr/>
            <p:nvPr/>
          </p:nvSpPr>
          <p:spPr>
            <a:xfrm>
              <a:off x="263531" y="1456167"/>
              <a:ext cx="7246541" cy="66825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628" y="1579086"/>
              <a:ext cx="5783679" cy="490394"/>
            </a:xfrm>
            <a:prstGeom prst="rect">
              <a:avLst/>
            </a:prstGeom>
          </p:spPr>
        </p:pic>
      </p:grpSp>
      <p:pic>
        <p:nvPicPr>
          <p:cNvPr id="15" name="圖片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49" y="2696443"/>
            <a:ext cx="9952773" cy="35243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56" y="3744172"/>
            <a:ext cx="5385852" cy="78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3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7" y="641917"/>
            <a:ext cx="10063406" cy="217457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7" y="3912271"/>
            <a:ext cx="10063406" cy="18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6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04620" y="1141932"/>
            <a:ext cx="10877479" cy="384518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" name="群組 26"/>
          <p:cNvGrpSpPr/>
          <p:nvPr/>
        </p:nvGrpSpPr>
        <p:grpSpPr>
          <a:xfrm>
            <a:off x="362008" y="962414"/>
            <a:ext cx="11060958" cy="669912"/>
            <a:chOff x="362008" y="962414"/>
            <a:chExt cx="11060958" cy="669912"/>
          </a:xfrm>
        </p:grpSpPr>
        <p:sp>
          <p:nvSpPr>
            <p:cNvPr id="7" name="矩形 6"/>
            <p:cNvSpPr/>
            <p:nvPr/>
          </p:nvSpPr>
          <p:spPr>
            <a:xfrm>
              <a:off x="362008" y="962414"/>
              <a:ext cx="11060958" cy="6699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6" name="圖片 2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524" y="1141932"/>
              <a:ext cx="8388959" cy="490394"/>
            </a:xfrm>
            <a:prstGeom prst="rect">
              <a:avLst/>
            </a:prstGeom>
          </p:spPr>
        </p:pic>
      </p:grpSp>
      <p:pic>
        <p:nvPicPr>
          <p:cNvPr id="24" name="圖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76" y="2212048"/>
            <a:ext cx="8963270" cy="21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4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02561" y="1040879"/>
            <a:ext cx="10877479" cy="152243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395525" y="513631"/>
            <a:ext cx="2142043" cy="668056"/>
            <a:chOff x="263532" y="1456167"/>
            <a:chExt cx="2142043" cy="668056"/>
          </a:xfrm>
        </p:grpSpPr>
        <p:sp>
          <p:nvSpPr>
            <p:cNvPr id="7" name="矩形 6"/>
            <p:cNvSpPr/>
            <p:nvPr/>
          </p:nvSpPr>
          <p:spPr>
            <a:xfrm>
              <a:off x="263532" y="1456167"/>
              <a:ext cx="2142043" cy="6680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049" y="1635681"/>
              <a:ext cx="1877289" cy="347734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60" y="1517225"/>
            <a:ext cx="10519679" cy="81803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65" y="2911054"/>
            <a:ext cx="10938608" cy="361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9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77" y="437679"/>
            <a:ext cx="7297050" cy="4240552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79" y="5618652"/>
            <a:ext cx="10070265" cy="70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8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29670" y="602286"/>
            <a:ext cx="10877479" cy="2935393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287058" y="422769"/>
            <a:ext cx="7762661" cy="669908"/>
            <a:chOff x="362008" y="962415"/>
            <a:chExt cx="7762661" cy="669908"/>
          </a:xfrm>
        </p:grpSpPr>
        <p:sp>
          <p:nvSpPr>
            <p:cNvPr id="7" name="矩形 6"/>
            <p:cNvSpPr/>
            <p:nvPr/>
          </p:nvSpPr>
          <p:spPr>
            <a:xfrm>
              <a:off x="362008" y="962415"/>
              <a:ext cx="7762661" cy="6699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524" y="1141932"/>
              <a:ext cx="7512104" cy="445812"/>
            </a:xfrm>
            <a:prstGeom prst="rect">
              <a:avLst/>
            </a:prstGeom>
          </p:spPr>
        </p:pic>
      </p:grpSp>
      <p:pic>
        <p:nvPicPr>
          <p:cNvPr id="5" name="圖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81" y="1272194"/>
            <a:ext cx="10568856" cy="210511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70" y="3717196"/>
            <a:ext cx="10953525" cy="299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5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04620" y="362443"/>
            <a:ext cx="10877479" cy="5558672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362008" y="182925"/>
            <a:ext cx="11060958" cy="669909"/>
            <a:chOff x="362008" y="962414"/>
            <a:chExt cx="11060958" cy="669909"/>
          </a:xfrm>
        </p:grpSpPr>
        <p:sp>
          <p:nvSpPr>
            <p:cNvPr id="7" name="矩形 6"/>
            <p:cNvSpPr/>
            <p:nvPr/>
          </p:nvSpPr>
          <p:spPr>
            <a:xfrm>
              <a:off x="362008" y="962414"/>
              <a:ext cx="11060958" cy="6699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94" y="1141929"/>
              <a:ext cx="7462083" cy="490394"/>
            </a:xfrm>
            <a:prstGeom prst="rect">
              <a:avLst/>
            </a:prstGeom>
          </p:spPr>
        </p:pic>
      </p:grpSp>
      <p:pic>
        <p:nvPicPr>
          <p:cNvPr id="5" name="圖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32" y="1429772"/>
            <a:ext cx="10421853" cy="391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9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/>
        </p:nvSpPr>
        <p:spPr>
          <a:xfrm>
            <a:off x="2066081" y="3514399"/>
            <a:ext cx="6935325" cy="6804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:d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20" y="3514399"/>
            <a:ext cx="7388853" cy="6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9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04620" y="362442"/>
            <a:ext cx="10877479" cy="6353829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362008" y="182925"/>
            <a:ext cx="11060958" cy="669909"/>
            <a:chOff x="362008" y="962414"/>
            <a:chExt cx="11060958" cy="669909"/>
          </a:xfrm>
        </p:grpSpPr>
        <p:sp>
          <p:nvSpPr>
            <p:cNvPr id="7" name="矩形 6"/>
            <p:cNvSpPr/>
            <p:nvPr/>
          </p:nvSpPr>
          <p:spPr>
            <a:xfrm>
              <a:off x="362008" y="962414"/>
              <a:ext cx="11060958" cy="6699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94" y="1141929"/>
              <a:ext cx="7462083" cy="490394"/>
            </a:xfrm>
            <a:prstGeom prst="rect">
              <a:avLst/>
            </a:prstGeom>
          </p:spPr>
        </p:pic>
      </p:grpSp>
      <p:pic>
        <p:nvPicPr>
          <p:cNvPr id="19" name="圖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97" y="1494895"/>
            <a:ext cx="8436197" cy="457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4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097" y="3347296"/>
            <a:ext cx="2854834" cy="314494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3" y="1809157"/>
            <a:ext cx="11197183" cy="68312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59434" y="-129067"/>
            <a:ext cx="12351434" cy="1083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4" y="349234"/>
            <a:ext cx="5462439" cy="4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4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5" y="2117152"/>
            <a:ext cx="11208630" cy="70220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59434" y="-129067"/>
            <a:ext cx="12351434" cy="1083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4" y="349234"/>
            <a:ext cx="5462439" cy="45342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4" y="3673470"/>
            <a:ext cx="11204815" cy="193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8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17" y="3263704"/>
            <a:ext cx="10907110" cy="4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9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59434" y="-129067"/>
            <a:ext cx="12351434" cy="1083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3" y="349233"/>
            <a:ext cx="3088789" cy="45951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5" y="2117152"/>
            <a:ext cx="11197181" cy="63733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607" y="3651819"/>
            <a:ext cx="4163185" cy="1726626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3" y="6275784"/>
            <a:ext cx="8950806" cy="28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2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59434" y="-129067"/>
            <a:ext cx="12351434" cy="1083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3" y="349233"/>
            <a:ext cx="3088789" cy="45951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6" y="1432445"/>
            <a:ext cx="11153301" cy="257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7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566.1792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References&#10;\end{document}"/>
  <p:tag name="IGUANATEXSIZE" val="28"/>
  <p:tag name="IGUANATEXCURSOR" val="65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9353"/>
  <p:tag name="ORIGINALWIDTH" val="960.9191"/>
  <p:tag name="LATEXADDIN" val="\documentclass{article}&#10;&#10;\usepackage{amsmath,amsfonts,amssymb,amsthm,booktabs,color,epsfig,graphicx,hyperref,url}&#10;\usepackage{CJKutf8}&#10;\pagestyle{empty}&#10;&#10;\begin{document}&#10;\begin{CJK*}{UTF8}{bsmi}&#10;\noindent&#10;\begin{eqnarray*}&#10;&amp;&amp;\mathrm{P}(\mbox{Not making an error in $k$ tests})=(1-\alpha)^m\\[.2in] &#10;&amp;&amp;\mathrm{P}(\mbox{Making at least 1 error in $k$ tests})=1-(1-\alpha)^m\\ &#10;\end{eqnarray*}&#10;\end{CJK*}&#10;\end{document}&#10;"/>
  <p:tag name="IGUANATEXSIZE" val="30"/>
  <p:tag name="IGUANATEXCURSOR" val="29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524.185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\begin{document}&#10;Global testing v.s. Multiple hypothesis testing&#10;&#10;\end{document}"/>
  <p:tag name="IGUANATEXSIZE" val="28"/>
  <p:tag name="IGUANATEXCURSOR" val="63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761.1549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Global testing &#10;\end{document}"/>
  <p:tag name="IGUANATEXSIZE" val="28"/>
  <p:tag name="IGUANATEXCURSOR" val="66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65717"/>
  <p:tag name="ORIGINALWIDTH" val="960.2645"/>
  <p:tag name="LATEXADDIN" val="\documentclass{article}&#10;&#10;\usepackage{amsmath,amsfonts,amssymb,amsthm,booktabs,color,epsfig,graphicx,hyperref,url}&#10;\usepackage{CJKutf8}&#10;\pagestyle{empty}&#10;&#10;\begin{document}&#10;\begin{CJK*}{UTF8}{bsmi}&#10;\noindent&#10;Define $[n]$=\{1,2,\dots,n\}. Let $\{H_{0,i}\}_{i\in[n]}$ be a set of $n$ hypotheses. We wish to &#10;test the {\bf intersection null}&#10;\end{CJK*}&#10;\end{document}&#10;"/>
  <p:tag name="IGUANATEXSIZE" val="30"/>
  <p:tag name="IGUANATEXCURSOR" val="33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5.4631"/>
  <p:tag name="ORIGINALWIDTH" val="712.4109"/>
  <p:tag name="LATEXADDIN" val="\documentclass{article}&#10;&#10;\usepackage{amsmath,amsfonts,amssymb,amsthm,booktabs,color,epsfig,graphicx,hyperref,url}&#10;\usepackage{CJKutf8}&#10;\pagestyle{empty}&#10;&#10;\begin{document}&#10;\begin{CJK*}{UTF8}{bsmi}&#10;\noindent&#10;\[&#10;H_0: \bigcap_{i\in[n]}H_{0,i}&#10;\]&#10; &#10;\end{CJK*}&#10;\end{document}&#10;"/>
  <p:tag name="IGUANATEXSIZE" val="30"/>
  <p:tag name="IGUANATEXCURSOR" val="23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.4378"/>
  <p:tag name="ORIGINALWIDTH" val="959.6099"/>
  <p:tag name="LATEXADDIN" val="\documentclass{article}&#10;&#10;\usepackage{amsmath,amsfonts,amssymb,amsthm,booktabs,color,epsfig,graphicx,hyperref,url}&#10;\usepackage{CJKutf8}&#10;\pagestyle{empty}&#10;&#10;\begin{document}&#10;\begin{CJK*}{UTF8}{bsmi}&#10;\noindent&#10;That is, it is to test the hypotheses that ``all the nulls are valid''.  &#10;\end{CJK*}&#10;\end{document}&#10;"/>
  <p:tag name="IGUANATEXSIZE" val="30"/>
  <p:tag name="IGUANATEXCURSOR" val="24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761.1549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Global testing &#10;\end{document}"/>
  <p:tag name="IGUANATEXSIZE" val="28"/>
  <p:tag name="IGUANATEXCURSOR" val="66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1.9016"/>
  <p:tag name="ORIGINALWIDTH" val="960.2645"/>
  <p:tag name="LATEXADDIN" val="\documentclass{article}&#10;&#10;\usepackage{amsmath,amsfonts,amssymb,amsthm,booktabs,color,epsfig,graphicx,hyperref,url}&#10;\usepackage{CJKutf8}&#10;\pagestyle{empty}&#10;&#10;\begin{document}&#10;\begin{CJK*}{UTF8}{bsmi}&#10;\noindent&#10;{\bf Example (genetic causes)}. There are $n$ genes under investigation, and we wish to test whether any of them are linked to the disease:\\&#10;&#10;\noindent&#10;$H_{0,i}:$ $i$th gene has no link to the disease,~~$i\in [n]$\\&#10;&#10;\noindent The {\bf global null} states that none of the $n$ genes under consideration are linked to the disease. &#10;\end{CJK*}&#10;\end{document}&#10;"/>
  <p:tag name="IGUANATEXSIZE" val="30"/>
  <p:tag name="IGUANATEXCURSOR" val="43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1.6723"/>
  <p:tag name="ORIGINALWIDTH" val="2609.674"/>
  <p:tag name="LATEXADDIN" val="\documentclass{article}&#10;&#10;\usepackage{amsmath,amsfonts,amssymb,amsthm,booktabs,color,epsfig,graphicx,hyperref,url}&#10;\usepackage{CJKutf8}&#10;\pagestyle{empty}&#10;&#10;\begin{document}&#10;\begin{CJK*}{UTF8}{bsmi}&#10;\noindent Given a prescribed level $\alpha$, Bonferroni's test&#10;is&#10;\begin{itemize}&#10;\item[\color{blue}S1] testing $H_{0,i}$ at level $\frac{\alpha}{n}$, $i\in[1]$&#10;\item[\color{blue}S2] rejects $H_0$ if any of the $H_{0,i}$'s are rejected.   &#10;\end{itemize}&#10;\end{CJK*}&#10;\end{document}&#10;"/>
  <p:tag name="IGUANATEXSIZE" val="30"/>
  <p:tag name="IGUANATEXCURSOR" val="37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259.843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Bonferroni's global test&#10;\end{document}"/>
  <p:tag name="IGUANATEXSIZE" val="28"/>
  <p:tag name="IGUANATEXCURSOR" val="67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.722"/>
  <p:tag name="ORIGINALWIDTH" val="959.6099"/>
  <p:tag name="LATEXADDIN" val="\documentclass{article}&#10;&#10;\usepackage{amsmath,amsfonts,amssymb,amsthm,booktabs,color,epsfig,graphicx,hyperref,url}&#10;\usepackage{CJKutf8}&#10;\pagestyle{empty}&#10;&#10;\begin{document}&#10;\begin{CJK*}{UTF8}{bsmi}&#10;\noindent&#10;\begin{itemize}&#10;\item[1.] Dr. Emmanuel Candes’ note&#10;\item[2.] Dr. Sun, Y.-K.’s lecture &#10;\item[3.] Efron, B. (2010) Large-scale inference &#10;&#10;\end{itemize}&#10;\end{CJK*}&#10;\end{document}&#10;"/>
  <p:tag name="IGUANATEXSIZE" val="36"/>
  <p:tag name="IGUANATEXCURSOR" val="30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8161"/>
  <p:tag name="ORIGINALWIDTH" val="961.5736"/>
  <p:tag name="LATEXADDIN" val="\documentclass{article}&#10;&#10;\usepackage{amsmath,amsfonts,amssymb,amsthm,booktabs,color,epsfig,graphicx,hyperref,url}&#10;\usepackage{CJKutf8}&#10;\pagestyle{empty}&#10;&#10;\begin{document}&#10;\begin{CJK*}{UTF8}{bsmi}&#10;\noindent&#10;The overall level is at most $\alpha$:&#10;\begin{eqnarray*}&#10;\mathrm{P}_0\left(\min_{i\in[1]} p_i &lt;\frac{\alpha}{n}\right)&#10;&amp;=&amp; &#10;\mathrm{P}_0\left(\bigcup_{i\in[1]}\left\{ p_i &lt;\frac{\alpha}{n}\right\}\right)\notag\\&#10;&amp;\leq&amp;&#10;\sum_{i\in[n]}&#10;\mathrm{P}_0\left( p_i &lt;\frac{\alpha}{n}\right)\notag\\&#10;&amp;=&amp;\alpha&#10;\end{eqnarray*}&#10;\end{CJK*}&#10;\end{document}&#10;"/>
  <p:tag name="IGUANATEXSIZE" val="30"/>
  <p:tag name="IGUANATEXCURSOR" val="27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259.843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Bonferroni's global test&#10;\end{document}"/>
  <p:tag name="IGUANATEXSIZE" val="28"/>
  <p:tag name="IGUANATEXCURSOR" val="67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6.4569"/>
  <p:tag name="ORIGINALWIDTH" val="960.2645"/>
  <p:tag name="LATEXADDIN" val="\documentclass{article}&#10;&#10;\usepackage{amsmath,amsfonts,amssymb,amsthm,booktabs,color,epsfig,graphicx,hyperref,url}&#10;\usepackage{CJKutf8}&#10;\pagestyle{empty}&#10;&#10;\begin{document}&#10;\begin{CJK*}{UTF8}{bsmi}&#10;\noindent&#10;If $H_{0,i}$s are independent, the level of the test:&#10;\begin{eqnarray*}&#10;\mathrm{P}_0\left(\min_{i\in[1]} p_i &lt;\frac{\alpha}{n}\right)&#10;&amp;=&amp; &#10;\mathrm{P}_0\left(\bigcup_{i\in[1]}\left\{ p_i &lt;\frac{\alpha}{n}\right\}\right)\notag\\&#10;&amp;=&amp;&#10;1- \prod_{i\in[n]}&#10;\mathrm{P}_0\left( p_i \geq \frac{\alpha}{n}\right)\notag\\&#10;&amp;=&amp;1-\left(1-\frac{\alpha}{n}\right)^n\notag\\&#10;&amp;\rightarrow&amp;1-e^\alpha \approx \alpha \mbox{~~as $n\rightarrow \infty$}&#10;\end{eqnarray*}&#10;\end{CJK*}&#10;\end{document}&#10;"/>
  <p:tag name="IGUANATEXSIZE" val="30"/>
  <p:tag name="IGUANATEXCURSOR" val="63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259.843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Bonferroni's global test&#10;\end{document}"/>
  <p:tag name="IGUANATEXSIZE" val="28"/>
  <p:tag name="IGUANATEXCURSOR" val="67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.6926"/>
  <p:tag name="ORIGINALWIDTH" val="960.5917"/>
  <p:tag name="LATEXADDIN" val="\documentclass{article}&#10;&#10;\usepackage{amsmath,amsfonts,amssymb,amsthm,booktabs,color,epsfig,graphicx,hyperref,url}&#10;\usepackage{CJKutf8}&#10;\pagestyle{empty}&#10;&#10;\begin{document}&#10;\begin{CJK*}{UTF8}{bsmi}&#10;Note that $\color{blue}\frac{\alpha}{n}$. There is at least one of the $p$-values to be very small. &#10;\end{CJK*}&#10;\end{document}&#10;"/>
  <p:tag name="IGUANATEXSIZE" val="30"/>
  <p:tag name="IGUANATEXCURSOR" val="29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259.843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Bonferroni's global test&#10;\end{document}"/>
  <p:tag name="IGUANATEXSIZE" val="28"/>
  <p:tag name="IGUANATEXCURSOR" val="67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1919.76"/>
  <p:tag name="LATEXADDIN" val="\documentclass{article}&#10;&#10;\usepackage{amsmath,amsfonts,amssymb,amsthm,booktabs,color,epsfig,graphicx,hyperref,url}&#10;\usepackage{CJKutf8}&#10;\pagestyle{empty}&#10;&#10;\begin{document}&#10;\begin{CJK*}{UTF8}{bsmi}&#10;\begin{itemize}&#10;\item[] Rejects $H_0$ if &#10;$\displaystyle&#10;-2\sum_{i\in[n]}\log p_i\mbox{~~is large}&#10;$ &#10;\end{itemize}&#10;\end{CJK*}&#10;\end{document}&#10;"/>
  <p:tag name="IGUANATEXSIZE" val="30"/>
  <p:tag name="IGUANATEXCURSOR" val="25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363.33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Fisher's combination test&#10;\end{document}"/>
  <p:tag name="IGUANATEXSIZE" val="28"/>
  <p:tag name="IGUANATEXCURSOR" val="64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9327"/>
  <p:tag name="ORIGINALWIDTH" val="959.9372"/>
  <p:tag name="LATEXADDIN" val="\documentclass{article}&#10;&#10;\usepackage{amsmath,amsfonts,amssymb,amsthm,booktabs,color,epsfig,graphicx,hyperref,url}&#10;\usepackage{CJKutf8}&#10;\pagestyle{empty}&#10;&#10;\begin{document}&#10;\begin{CJK*}{UTF8}{bsmi}&#10;\noindent Let $p_i\overset{iid}{\sim}{\rm uniform}(0,1)$. We have &#10;$-2\sum_{i\in[n]}\log\,p_i\sim \mathcal{X}^2_{2n}$.\\ Indeed, &#10;for $i\in[n]$, $\displaystyle \mathrm{P}(-2\log\,x_i \leq t)=\mathrm{P}(x_i \geq e^{-t/2})=1-e^{-t/2}$,&#10;which is the CDF of $\mathcal{X}^2_2$.&#10;\end{CJK*}&#10;\end{document}&#10;"/>
  <p:tag name="IGUANATEXSIZE" val="30"/>
  <p:tag name="IGUANATEXCURSOR" val="46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363.33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Fisher's combination test&#10;\end{document}"/>
  <p:tag name="IGUANATEXSIZE" val="28"/>
  <p:tag name="IGUANATEXCURSOR" val="67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7.1766"/>
  <p:tag name="ORIGINALWIDTH" val="2648.669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\begin{itemize}&#10;\item Multiple testing problem&#10;\item Global testing v.s. Multiple hypothesis testing&#10;\item FWER and FDR&#10;\end{itemize}&#10;\end{document}"/>
  <p:tag name="IGUANATEXSIZE" val="28"/>
  <p:tag name="IGUANATEXCURSOR" val="66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447.694"/>
  <p:tag name="LATEXADDIN" val="\documentclass{article}&#10;&#10;\usepackage{amsmath,amsfonts,amssymb,amsthm,booktabs,color,epsfig,graphicx,hyperref,url}&#10;\usepackage{CJKutf8}&#10;\pagestyle{empty}&#10;&#10;\begin{document}&#10;\begin{CJK*}{UTF8}{bsmi}&#10;{\rm Remark.}&#10;\end{CJK*}&#10;\end{document}&#10;"/>
  <p:tag name="IGUANATEXSIZE" val="30"/>
  <p:tag name="IGUANATEXCURSOR" val="20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0622"/>
  <p:tag name="ORIGINALWIDTH" val="959.6099"/>
  <p:tag name="LATEXADDIN" val="\documentclass{article}&#10;&#10;\usepackage{amsmath,amsfonts,amssymb,amsthm,booktabs,color,epsfig,graphicx,hyperref,url}&#10;\usepackage{CJKutf8}&#10;\pagestyle{empty}&#10;&#10;\begin{document}&#10;\begin{CJK*}{UTF8}{bsmi}&#10;\noindent Bonferroni' test only depends on the smallest $p$-value; Fisher's combination test aggregates all the $p$-values (in log-scale). Bonferroni's test has a hard time dectecting many week signals since it looks for a single strong signal. However, Fisher's combination test considers the aggregate of the $p$-values, which enables it to detect many week signals.&#10;\end{CJK*}&#10;\end{document}&#10;"/>
  <p:tag name="IGUANATEXSIZE" val="30"/>
  <p:tag name="IGUANATEXCURSOR" val="33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76.565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Multiple hypothesis testing &#10;\end{document}"/>
  <p:tag name="IGUANATEXSIZE" val="28"/>
  <p:tag name="IGUANATEXCURSOR" val="66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.87567"/>
  <p:tag name="ORIGINALWIDTH" val="959.6099"/>
  <p:tag name="LATEXADDIN" val="\documentclass{article}&#10;&#10;\usepackage{amsmath,amsfonts,amssymb,amsthm,booktabs,color,epsfig,graphicx,hyperref,url}&#10;\usepackage{CJKutf8}&#10;\pagestyle{empty}&#10;&#10;\begin{document}&#10;\begin{CJK*}{UTF8}{bsmi}&#10;\noindent For each hypotheses separately, there are only 4 possible outcomes: $H_{0,i}$ is eighter {\bf true} of {\bf false}; we either {\bf accept} or {\bf reject} $H_{0,i}$.&#10;\end{CJK*}&#10;\end{document}&#10;"/>
  <p:tag name="IGUANATEXSIZE" val="30"/>
  <p:tag name="IGUANATEXCURSOR" val="22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76.565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Multiple hypothesis testing &#10;\end{document}"/>
  <p:tag name="IGUANATEXSIZE" val="28"/>
  <p:tag name="IGUANATEXCURSOR" val="64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.4354"/>
  <p:tag name="ORIGINALWIDTH" val="961.2463"/>
  <p:tag name="LATEXADDIN" val="\documentclass{article}&#10;&#10;\usepackage{amsmath,amsfonts,amssymb,amsthm,booktabs,color,epsfig,graphicx,hyperref,url}&#10;\usepackage{CJKutf8}&#10;\pagestyle{empty}&#10;&#10;\begin{document}&#10;\begin{CJK*}{UTF8}{bsmi}&#10;Assume we are testing $H_{0,i},~i\in[n]$. Let &#10;\begin{itemize}&#10;\item $n_0$: number of true hypotheses&#10;\item $R$:  number of rejected hypotheses&#10;\item $U$: number of $\{\mbox{falsely accepting $H_{0,i}$}\}$ (false negative)&#10;\item $V$: number of $\{\mbox{falsely rejecting $H_{0,i}$}\}$ (false positive)&#10;\end{itemize}&#10;\end{CJK*}&#10;\end{document}&#10;"/>
  <p:tag name="IGUANATEXSIZE" val="30"/>
  <p:tag name="IGUANATEXCURSOR" val="27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4874"/>
  <p:tag name="ORIGINALWIDTH" val="335.2081"/>
  <p:tag name="LATEXADDIN" val="\documentclass{article}&#10;&#10;\usepackage{amsmath,amsfonts,amssymb,amsthm,booktabs,color,epsfig,graphicx,hyperref,url}&#10;\usepackage{CJKutf8}&#10;\pagestyle{empty}&#10;&#10;\begin{document}&#10;\begin{CJK*}{UTF8}{bsmi}&#10;\noindent&#10;accept&#10;\end{CJK*}&#10;\end{document}&#10;"/>
  <p:tag name="IGUANATEXSIZE" val="30"/>
  <p:tag name="IGUANATEXCURSOR" val="21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292.4635"/>
  <p:tag name="LATEXADDIN" val="\documentclass{article}&#10;&#10;\usepackage{amsmath,amsfonts,amssymb,amsthm,booktabs,color,epsfig,graphicx,hyperref,url}&#10;\usepackage{CJKutf8}&#10;\pagestyle{empty}&#10;&#10;\begin{document}&#10;\begin{CJK*}{UTF8}{bsmi}&#10;\noindent&#10;reject&#10;\end{CJK*}&#10;\end{document}&#10;"/>
  <p:tag name="IGUANATEXSIZE" val="30"/>
  <p:tag name="IGUANATEXCURSOR" val="21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985"/>
  <p:tag name="ORIGINALWIDTH" val="479.1901"/>
  <p:tag name="LATEXADDIN" val="\documentclass{article}&#10;&#10;\usepackage{amsmath,amsfonts,amssymb,amsthm,booktabs,color,epsfig,graphicx,hyperref,url}&#10;\usepackage{CJKutf8}&#10;\pagestyle{empty}&#10;&#10;\begin{document}&#10;\begin{CJK*}{UTF8}{bsmi}&#10;\noindent&#10;$H_{0,i}$&#10;true&#10;\end{CJK*}&#10;\end{document}&#10;"/>
  <p:tag name="IGUANATEXSIZE" val="30"/>
  <p:tag name="IGUANATEXCURSOR" val="22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496.438"/>
  <p:tag name="LATEXADDIN" val="\documentclass{article}&#10;&#10;\usepackage{amsmath,amsfonts,amssymb,amsthm,booktabs,color,epsfig,graphicx,hyperref,url}&#10;\usepackage{CJKutf8}&#10;\pagestyle{empty}&#10;&#10;\begin{document}&#10;\begin{CJK*}{UTF8}{bsmi}&#10;\noindent&#10;$H_{0,i}$&#10;false&#10;\end{CJK*}&#10;\end{document}&#10;"/>
  <p:tag name="IGUANATEXSIZE" val="30"/>
  <p:tag name="IGUANATEXCURSOR" val="22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294.7131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Goals&#10;\end{document}"/>
  <p:tag name="IGUANATEXSIZE" val="28"/>
  <p:tag name="IGUANATEXCURSOR" val="65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116.9854"/>
  <p:tag name="LATEXADDIN" val="\documentclass{article}&#10;&#10;\usepackage{amsmath,amsfonts,amssymb,amsthm,booktabs,color,epsfig,graphicx,hyperref,url}&#10;\usepackage{CJKutf8}&#10;\pagestyle{empty}&#10;&#10;\begin{document}&#10;\begin{CJK*}{UTF8}{bsmi}&#10;\noindent&#10;$n_0$&#10;\end{CJK*}&#10;\end{document}&#10;"/>
  <p:tag name="IGUANATEXSIZE" val="30"/>
  <p:tag name="IGUANATEXCURSOR" val="21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89.98874"/>
  <p:tag name="LATEXADDIN" val="\documentclass{article}&#10;&#10;\usepackage{amsmath,amsfonts,amssymb,amsthm,booktabs,color,epsfig,graphicx,hyperref,url}&#10;\usepackage{CJKutf8}&#10;\pagestyle{empty}&#10;&#10;\begin{document}&#10;\begin{CJK*}{UTF8}{bsmi}&#10;\noindent&#10;$R$&#10;\end{CJK*}&#10;\end{document}&#10;"/>
  <p:tag name="IGUANATEXSIZE" val="30"/>
  <p:tag name="IGUANATEXCURSOR" val="20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89.23882"/>
  <p:tag name="LATEXADDIN" val="\documentclass{article}&#10;&#10;\usepackage{amsmath,amsfonts,amssymb,amsthm,booktabs,color,epsfig,graphicx,hyperref,url}&#10;\usepackage{CJKutf8}&#10;\pagestyle{empty}&#10;&#10;\begin{document}&#10;\begin{CJK*}{UTF8}{bsmi}&#10;\noindent&#10;$\color{red}V$&#10;\end{CJK*}&#10;\end{document}&#10;"/>
  <p:tag name="IGUANATEXSIZE" val="30"/>
  <p:tag name="IGUANATEXCURSOR" val="21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86.98914"/>
  <p:tag name="LATEXADDIN" val="\documentclass{article}&#10;&#10;\usepackage{amsmath,amsfonts,amssymb,amsthm,booktabs,color,epsfig,graphicx,hyperref,url}&#10;\usepackage{CJKutf8}&#10;\pagestyle{empty}&#10;&#10;\begin{document}&#10;\begin{CJK*}{UTF8}{bsmi}&#10;\noindent&#10;$U$&#10;\end{CJK*}&#10;\end{document}&#10;"/>
  <p:tag name="IGUANATEXSIZE" val="30"/>
  <p:tag name="IGUANATEXCURSOR" val="20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635.546"/>
  <p:tag name="LATEXADDIN" val="\documentclass{article}&#10;&#10;\usepackage{amsmath,amsfonts,amssymb,amsthm,booktabs,color,epsfig,graphicx,hyperref,url}&#10;\usepackage{CJKutf8}&#10;\pagestyle{empty}&#10;&#10;\begin{document}&#10;\begin{CJK*}{UTF8}{bsmi}&#10;\noindent&#10;$\color{red}V:$ number of $\{\mbox{Type I errors}\}$&#10;\end{CJK*}&#10;\end{document}&#10;"/>
  <p:tag name="IGUANATEXSIZE" val="30"/>
  <p:tag name="IGUANATEXCURSOR" val="25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76.565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Multiple hypothesis testing &#10;\end{document}"/>
  <p:tag name="IGUANATEXSIZE" val="28"/>
  <p:tag name="IGUANATEXCURSOR" val="66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0.5657"/>
  <p:tag name="ORIGINALWIDTH" val="959.9372"/>
  <p:tag name="LATEXADDIN" val="\documentclass{article}&#10;&#10;\usepackage{amsmath,amsfonts,amssymb,amsthm,booktabs,color,epsfig,graphicx,hyperref,url}&#10;\usepackage{CJKutf8}&#10;\pagestyle{empty}&#10;&#10;\begin{document}&#10;\begin{CJK*}{UTF8}{bsmi}&#10;\begin{itemize}&#10;\item Controlling the family-wise-error rate (FWER)&#10;\subitem $\clubsuit$ Bonferroni's method &#10;\subitem $\clubsuit$  The closure principle&#10;\item Controlling the false discovery rate (FDR) &#10;\subitem $\clubsuit$ FDR &#10;\subitem $\clubsuit$ Bayes FDR (bFDR)&#10;\end{itemize}&#10;\end{CJK*}&#10;\end{document}&#10;"/>
  <p:tag name="IGUANATEXSIZE" val="30"/>
  <p:tag name="IGUANATEXCURSOR" val="44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381.7023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 FWER\end{document}"/>
  <p:tag name="IGUANATEXSIZE" val="28"/>
  <p:tag name="IGUANATEXCURSOR" val="65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.2211"/>
  <p:tag name="ORIGINALWIDTH" val="959.6099"/>
  <p:tag name="LATEXADDIN" val="\documentclass{article}&#10;&#10;\usepackage{amsmath,amsfonts,amssymb,amsthm,booktabs,color,epsfig,graphicx,hyperref,url}&#10;\usepackage{CJKutf8}&#10;\pagestyle{empty}&#10;&#10;\begin{document}&#10;\begin{CJK*}{UTF8}{bsmi}&#10;\noindent The {\bf family-wise error rate (FWER)} is the probability of making any false rejections,&#10;\end{CJK*}&#10;\end{document}&#10;"/>
  <p:tag name="IGUANATEXSIZE" val="30"/>
  <p:tag name="IGUANATEXCURSOR" val="20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124.109"/>
  <p:tag name="LATEXADDIN" val="\documentclass{article}&#10;&#10;\usepackage{amsmath,amsfonts,amssymb,amsthm,booktabs,color,epsfig,graphicx,hyperref,url}&#10;\usepackage{CJKutf8}&#10;\pagestyle{empty}&#10;&#10;\begin{document}&#10;\begin{CJK*}{UTF8}{bsmi}&#10;\[&#10;\mbox{FWER}:=\mathrm{R}(V&gt;0).&#10;\]&#10;\end{CJK*}&#10;\end{document}&#10;"/>
  <p:tag name="IGUANATEXSIZE" val="30"/>
  <p:tag name="IGUANATEXCURSOR" val="22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346.082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Multiple testing problem&#10;&#10;\end{document}"/>
  <p:tag name="IGUANATEXSIZE" val="28"/>
  <p:tag name="IGUANATEXCURSOR" val="67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635.546"/>
  <p:tag name="LATEXADDIN" val="\documentclass{article}&#10;&#10;\usepackage{amsmath,amsfonts,amssymb,amsthm,booktabs,color,epsfig,graphicx,hyperref,url}&#10;\usepackage{CJKutf8}&#10;\pagestyle{empty}&#10;&#10;\begin{document}&#10;\begin{CJK*}{UTF8}{bsmi}&#10;\noindent&#10;$\color{red}V:$ number of $\{\mbox{Type I errors}\}$&#10;\end{CJK*}&#10;\end{document}&#10;"/>
  <p:tag name="IGUANATEXSIZE" val="30"/>
  <p:tag name="IGUANATEXCURSOR" val="25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712.036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Family-wise error rate (FWER)\end{document}"/>
  <p:tag name="IGUANATEXSIZE" val="28"/>
  <p:tag name="IGUANATEXCURSOR" val="67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.31087"/>
  <p:tag name="ORIGINALWIDTH" val="960.5917"/>
  <p:tag name="LATEXADDIN" val="\documentclass{article}&#10;&#10;\usepackage{amsmath,amsfonts,amssymb,amsthm,booktabs,color,epsfig,graphicx,hyperref,url}&#10;\usepackage{CJKutf8}&#10;\pagestyle{empty}&#10;&#10;\begin{document}&#10;\begin{CJK*}{UTF8}{bsmi}&#10;Reject any $H_{0,i}$ whose corresponding $p$-value is smaller than $\frac{\alpha}{n}$&#10;\end{CJK*}&#10;\end{document}&#10;"/>
  <p:tag name="IGUANATEXSIZE" val="30"/>
  <p:tag name="IGUANATEXCURSOR" val="28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106.112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Bonferroni's method&#10;\end{document}"/>
  <p:tag name="IGUANATEXSIZE" val="28"/>
  <p:tag name="IGUANATEXCURSOR" val="66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585.677"/>
  <p:tag name="LATEXADDIN" val="\documentclass{article}&#10;&#10;\usepackage{amsmath,amsfonts,amssymb,amsthm,booktabs,color,epsfig,graphicx,hyperref,url}&#10;\usepackage{CJKutf8}&#10;\pagestyle{empty}&#10;&#10;\begin{document}&#10;\begin{CJK*}{UTF8}{bsmi}&#10;\noindent Bonferroni's method controls FWER at level $\alpha$.&#10;\end{CJK*}&#10;\end{document}&#10;"/>
  <p:tag name="IGUANATEXSIZE" val="30"/>
  <p:tag name="IGUANATEXCURSOR" val="25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9.8714"/>
  <p:tag name="ORIGINALWIDTH" val="960.5917"/>
  <p:tag name="LATEXADDIN" val="\documentclass{article}&#10;&#10;\usepackage{amsmath,amsfonts,amssymb,amsthm,booktabs,color,epsfig,graphicx,hyperref,url}&#10;\usepackage{CJKutf8}&#10;\pagestyle{empty}&#10;&#10;\begin{document}&#10;\begin{CJK*}{UTF8}{bsmi}&#10;\noindent&#10;\begin{proof}&#10;\begin{eqnarray*}&#10;\mathrm{P}_0\left(V&gt;0\right)&#10;&amp;=&amp; &#10;\mathrm{P}_0\left(\bigcup_{i\in[n_0]}\{\mbox{falsely rejecting $H_{0,i}$}\} \right)\notag\\&#10;&amp;\leq&amp;&#10;\sum_{i\in[n_0]}&#10;\mathrm{P}_0\left(\mbox{falsely rejecting $H_{0,i}$} \right)\notag\\&#10;&amp;=&amp;\alpha\frac{n_0}{n}\leq \alpha. &#10;\end{eqnarray*}&#10;\end{proof}&#10;&#10;\end{CJK*}&#10;\end{document}&#10;"/>
  <p:tag name="IGUANATEXSIZE" val="30"/>
  <p:tag name="IGUANATEXCURSOR" val="49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478.4402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Theorem &#10;\end{document}"/>
  <p:tag name="IGUANATEXSIZE" val="28"/>
  <p:tag name="IGUANATEXCURSOR" val="65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4.4845"/>
  <p:tag name="ORIGINALWIDTH" val="960.9191"/>
  <p:tag name="LATEXADDIN" val="\documentclass{article}&#10;&#10;\usepackage{amsmath,amsfonts,amssymb,amsthm,booktabs,color,epsfig,graphicx,hyperref,url}&#10;\usepackage{CJKutf8}&#10;\pagestyle{empty}&#10;&#10;\begin{document}&#10;\begin{CJK*}{UTF8}{bsmi}&#10;\begin{itemize}&#10;\item Let $\{H_{0,i}\}_{i\in[n]}$ be a set of $n$ hypotheses &#10;\item&#10;$H_{0,I}\overset{\rm def}{=}\cap_{i\in I}\{H_{0,i}\},~~I \subset [n]$&#10;\item The {\bf closure}  of the set of hypotheses: $\{H_{0,I}: I \subset [n]\}$&#10;\item If $I\subset I'$, $H_{0,i}$ is called a child of $H_{0,I'}$ and $H_{0,I}$  a parent of $H_{0,I}$&#10;\end{itemize}&#10;\end{CJK*}&#10;\end{document}&#10;"/>
  <p:tag name="IGUANATEXSIZE" val="30"/>
  <p:tag name="IGUANATEXCURSOR" val="53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4965"/>
  <p:tag name="ORIGINALWIDTH" val="959.6099"/>
  <p:tag name="LATEXADDIN" val="\documentclass{article}&#10;&#10;\usepackage{amsmath,amsfonts,amssymb,amsthm,booktabs,color,epsfig,graphicx,hyperref,url}&#10;\usepackage{CJKutf8}&#10;\pagestyle{empty}&#10;&#10;\begin{document}&#10;\begin{CJK*}{UTF8}{bsmi}&#10;\begin{itemize}&#10;\item[\color{blue}S1] Test all hypotheses in the closrue at level $\alpha$. If the hypotheses is an intersection null, test it by a global testing procedure. &#10;&#10;\item[\color{blue}S2] go back and accept all &#10;children of the accepted hypotheses   &#10;\end{itemize}&#10;\end{CJK*}&#10;\end{document}&#10;"/>
  <p:tag name="IGUANATEXSIZE" val="30"/>
  <p:tag name="IGUANATEXCURSOR" val="45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10.3862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Closure principle&#10;\end{document}"/>
  <p:tag name="IGUANATEXSIZE" val="28"/>
  <p:tag name="IGUANATEXCURSOR" val="66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58464"/>
  <p:tag name="ORIGINALWIDTH" val="960.2645"/>
  <p:tag name="LATEXADDIN" val="\documentclass{article}&#10;&#10;\usepackage{amsmath,amsfonts,amssymb,amsthm,booktabs,color,epsfig,graphicx,hyperref,url}&#10;\usepackage{CJKutf8}&#10;\pagestyle{empty}&#10;&#10;\begin{document}&#10;\begin{CJK*}{UTF8}{bsmi}&#10;\noindent&#10;Performing 10000 separate hypothesis tests&#10;might result in ``bias''. If we use a standard p-value&#10; 0.05, 500 tests would be deemed&#10;“significant” by chance.&#10;\end{CJK*}&#10;\end{document}&#10;"/>
  <p:tag name="IGUANATEXSIZE" val="30"/>
  <p:tag name="IGUANATEXCURSOR" val="30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.4378"/>
  <p:tag name="ORIGINALWIDTH" val="958.9554"/>
  <p:tag name="LATEXADDIN" val="\documentclass{article}&#10;&#10;\usepackage{amsmath,amsfonts,amssymb,amsthm,booktabs,color,epsfig,graphicx,hyperref,url}&#10;\usepackage{CJKutf8}&#10;\pagestyle{empty}&#10;&#10;\begin{document}&#10;\begin{CJK*}{UTF8}{bsmi}&#10;\noindent&#10;{\bf Example}. Consider testing a set of three &#10;hypotheses: $\{H_{0,i}\},~i\in \{1,2,3\}$. &#10;\end{CJK*}&#10;\end{document}&#10;"/>
  <p:tag name="IGUANATEXSIZE" val="30"/>
  <p:tag name="IGUANATEXCURSOR" val="29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2635"/>
  <p:tag name="ORIGINALWIDTH" val="959.9372"/>
  <p:tag name="LATEXADDIN" val="\documentclass{article}&#10;&#10;\usepackage{amsmath,amsfonts,amssymb,amsthm,booktabs,color,epsfig,graphicx,hyperref,url}&#10;\usepackage{CJKutf8}&#10;\pagestyle{empty}&#10;&#10;\begin{document}&#10;\begin{CJK*}{UTF8}{bsmi}&#10;\noindent&#10;closure: &#10;\[&#10;\begin{array}{c}&#10;H_{0,\{1,2,3\}}\\&#10;H_{0,\{1,2\}}~H_{0,\{2,3\}}~H_{0,\{1,3\}}\\&#10;H_{0,1}~~H_{~0,2}~~H_{0,3}&#10;\end{array}&#10;\]&#10;\end{CJK*}&#10;\end{document}&#10;"/>
  <p:tag name="IGUANATEXSIZE" val="30"/>
  <p:tag name="IGUANATEXCURSOR" val="28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91197"/>
  <p:tag name="ORIGINALWIDTH" val="959.6099"/>
  <p:tag name="LATEXADDIN" val="\documentclass{article}&#10;&#10;\usepackage{amsmath,amsfonts,amssymb,amsthm,booktabs,color,epsfig,graphicx,hyperref,url}&#10;\usepackage{CJKutf8}&#10;\pagestyle{empty}&#10;&#10;\begin{document}&#10;\begin{CJK*}{UTF8}{bsmi}&#10;\noindent&#10;{\color{blue} S2.} Accepts $H_{0,2}$ and $H_{0,3}$. &#10;Note that $H_{0,2}$ is the child of $H_{0,\{2,3\}}$, &#10;which was not rejected. &#10;\end{CJK*}&#10;\end{document}&#10;"/>
  <p:tag name="IGUANATEXSIZE" val="30"/>
  <p:tag name="IGUANATEXCURSOR" val="33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9.1976"/>
  <p:tag name="ORIGINALWIDTH" val="2630.671"/>
  <p:tag name="LATEXADDIN" val="\documentclass{article}&#10;&#10;\usepackage{amsmath,amsfonts,amssymb,amsthm,booktabs,color,epsfig,graphicx,hyperref,url}&#10;\usepackage{CJKutf8}&#10;\pagestyle{empty}&#10;&#10;\begin{document}&#10;\begin{CJK*}{UTF8}{bsmi}&#10;\noindent&#10;\[&#10;\begin{array}{ccc}&#10;&amp;H_{0,\{1,2,3\}}&amp;\\&#10;{\color{blue} S1}&amp;H_{0,\{1,2\}}~H_{0,\{1,3\}}~H_{0,\{2,3\}}&amp;\{~~~~~~\}: \mbox{rejected} \\&#10;&amp;H_{0,1}~~H_{~0,2}~~H_{0,3}&amp;&#10;\end{array}&#10;\]&#10;\end{CJK*}&#10;\end{document}&#10;"/>
  <p:tag name="IGUANATEXSIZE" val="30"/>
  <p:tag name="IGUANATEXCURSOR" val="33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2614.923"/>
  <p:tag name="LATEXADDIN" val="\documentclass{article}&#10;&#10;\usepackage{amsmath,amsfonts,amssymb,amsthm,booktabs,color,epsfig,graphicx,hyperref,url}&#10;\usepackage{CJKutf8}&#10;\pagestyle{empty}&#10;&#10;\begin{document}&#10;\begin{CJK*}{UTF8}{bsmi}&#10;\noindent The closure principle controls FWER at level $\alpha$.&#10;\end{CJK*}&#10;\end{document}&#10;"/>
  <p:tag name="IGUANATEXSIZE" val="30"/>
  <p:tag name="IGUANATEXCURSOR" val="26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6624"/>
  <p:tag name="ORIGINALWIDTH" val="959.6099"/>
  <p:tag name="LATEXADDIN" val="\documentclass{article}&#10;&#10;\usepackage{amsmath,amsfonts,amssymb,amsthm,booktabs,color,epsfig,graphicx,hyperref,url}&#10;\usepackage{CJKutf8}&#10;\pagestyle{empty}&#10;&#10;\begin{document}&#10;\begin{CJK*}{UTF8}{bsmi}&#10;\noindent&#10;\begin{proof}&#10;Without loss of generality, assume the first $n_0$ hypotheses are true. Based on the closure principle, &#10;any of these hypotheses is rejected only if $H_{0,[n_0]}$ is rejected. That is, $\{&#10;V&gt;0\} \subset \{&#10;\mbox{~reject~} H_{0,[n_0]}\}$, implying that \\&#10;&#10;$\displaystyle &#10;\mathrm{P}(V&gt;0) \leq \mathrm{P}(\mbox{~reject~} H_{0,[n_0]})\leq \alpha$  &#10;\end{proof}&#10;&#10;\end{CJK*}&#10;\end{document}&#10;"/>
  <p:tag name="IGUANATEXSIZE" val="30"/>
  <p:tag name="IGUANATEXCURSOR" val="51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478.4402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Theorem &#10;\end{document}"/>
  <p:tag name="IGUANATEXSIZE" val="28"/>
  <p:tag name="IGUANATEXCURSOR" val="65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447.694"/>
  <p:tag name="LATEXADDIN" val="\documentclass{article}&#10;&#10;\usepackage{amsmath,amsfonts,amssymb,amsthm,booktabs,color,epsfig,graphicx,hyperref,url}&#10;\usepackage{CJKutf8}&#10;\pagestyle{empty}&#10;&#10;\begin{document}&#10;\begin{CJK*}{UTF8}{bsmi}&#10;{\rm Remark.}&#10;\end{CJK*}&#10;\end{document}&#10;"/>
  <p:tag name="IGUANATEXSIZE" val="30"/>
  <p:tag name="IGUANATEXCURSOR" val="20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58464"/>
  <p:tag name="ORIGINALWIDTH" val="960.2645"/>
  <p:tag name="LATEXADDIN" val="\documentclass{article}&#10;&#10;\usepackage{amsmath,amsfonts,amssymb,amsthm,booktabs,color,epsfig,graphicx,hyperref,url}&#10;\usepackage{CJKutf8}&#10;\pagestyle{empty}&#10;&#10;\begin{document}&#10;\begin{CJK*}{UTF8}{bsmi}&#10;\noindent Usually, the clousre principle is not practical since it test all $2^n$ hypotheses. Luckily, there are ways to avoid testing all hypotheses in the closure.  &#10;\end{CJK*}&#10;\end{document}&#10;"/>
  <p:tag name="IGUANATEXSIZE" val="30"/>
  <p:tag name="IGUANATEXCURSOR" val="36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458.193"/>
  <p:tag name="LATEXADDIN" val="\documentclass{article}&#10;&#10;\usepackage{amsmath,amsfonts,amssymb,amsthm,booktabs,color,epsfig,graphicx,hyperref,url}&#10;\usepackage{CJKutf8}&#10;\pagestyle{empty}&#10;&#10;\begin{document}&#10;\begin{CJK*}{UTF8}{bsmi}&#10;{\bf Example (closure by Bonferroni's test).}&#10;\end{CJK*}&#10;\end{document}&#10;"/>
  <p:tag name="IGUANATEXSIZE" val="30"/>
  <p:tag name="IGUANATEXCURSOR" val="23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346.082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Multiple testing problem&#10;\end{document}"/>
  <p:tag name="IGUANATEXSIZE" val="28"/>
  <p:tag name="IGUANATEXCURSOR" val="67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3713"/>
  <p:tag name="ORIGINALWIDTH" val="960.5917"/>
  <p:tag name="LATEXADDIN" val="\documentclass{article}&#10;&#10;\usepackage{amsmath,amsfonts,amssymb,amsthm,booktabs,color,epsfig,graphicx,hyperref,url}&#10;\usepackage{CJKutf8}&#10;\pagestyle{empty}&#10;&#10;\begin{document}&#10;\begin{CJK*}{UTF8}{bsmi}&#10;\noindent For example, consider the closure by Bonferroni's test. Let\\&#10;&#10;$\displaystyle I_{\overline{i}}=\{(i),(i+1),\dots,(n)\}$\\&#10;&#10;\noindent be the (random) index set that consists &#10;of the $j$th largest $p$-values, $j\in\{i,\dots,n\}$. &#10;\end{CJK*}&#10;\end{document}&#10;"/>
  <p:tag name="IGUANATEXSIZE" val="30"/>
  <p:tag name="IGUANATEXCURSOR" val="33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05788"/>
  <p:tag name="ORIGINALWIDTH" val="960.2645"/>
  <p:tag name="LATEXADDIN" val="\documentclass{article}&#10;&#10;\usepackage{amsmath,amsfonts,amssymb,amsthm,booktabs,color,epsfig,graphicx,hyperref,url}&#10;\usepackage{CJKutf8}&#10;\pagestyle{empty}&#10;&#10;\begin{document}&#10;\begin{CJK*}{UTF8}{bsmi}&#10;\noindent Note that $H_{0,I}$ is a child of $H_{0,\overline i}$, $p_{(i)}$ is the smallest $p$-value in $\{p_\ell: \ell\in I\}$. Based on Bonferroni's  test rejects &#10;$H_{0,I_{\overline i}}$, $p_{(i)} \leq \frac{\alpha}{n-i+1}$, implying that $p_{(i)}\leq \frac{\alpha}{|I|}$. &#10;&#10;\end{CJK*}&#10;\end{document}&#10;"/>
  <p:tag name="IGUANATEXSIZE" val="30"/>
  <p:tag name="IGUANATEXCURSOR" val="309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4.7454"/>
  <p:tag name="ORIGINALWIDTH" val="960.9191"/>
  <p:tag name="LATEXADDIN" val="\documentclass{article}&#10;&#10;\usepackage{amsmath,amsfonts,amssymb,amsthm,booktabs,color,epsfig,graphicx,hyperref,url}&#10;\usepackage{CJKutf8}&#10;\pagestyle{empty}&#10;&#10;\begin{document}&#10;\begin{CJK*}{UTF8}{bsmi}&#10;\noindent Some facts:&#10;\begin{itemize}&#10;\item $H_{0,(i)}$ is a child of $H_{0,I_{\overline 1}}$,\dots,$H_{0, I_{\overline i}}$&#10;\item  The closure principle rejects $H_{0,(i)}$  only &#10;when  it rejects all intersection nulls that contain $H_{0,(i)}$: &#10;\subitem {\color{blue}1}. The closure principle rejects $H_{0,(i)}$ only when it rejects $H_{0,I_{\overline 1}}$,\dots,$H_{0,I_{\overline i}}$. It also rejects $H_{0,(1)},\dots, H_{0,(i-1)}$&#10;\subitem {\color{blue}2}.Based on Bonferroni's method, the closure principle rejects $H_{0,I_{\overline i}}$, it also rejects all the children of $H_{0,I_{\overline i}}$, that intersects $H_{0,(i)}$&#10;\item If the closure principle rejects $H_{0,(i)}$, it also rejects $H_{0,(1)},\dots, H_{0,(i-1)}$&#10;\end{itemize} &#10;\end{CJK*}&#10;\end{document}&#10;"/>
  <p:tag name="IGUANATEXSIZE" val="30"/>
  <p:tag name="IGUANATEXCURSOR" val="69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4.4845"/>
  <p:tag name="ORIGINALWIDTH" val="960.9191"/>
  <p:tag name="LATEXADDIN" val="\documentclass{article}&#10;&#10;\usepackage{amsmath,amsfonts,amssymb,amsthm,booktabs,color,epsfig,graphicx,hyperref,url}&#10;\usepackage{CJKutf8}&#10;\pagestyle{empty}&#10;&#10;\begin{document}&#10;\begin{CJK*}{UTF8}{bsmi}&#10;\begin{itemize}&#10;\item Let $\{H_{0,i}\}_{i\in[n]}$ be a set of $n$ hypotheses &#10;\item&#10;$H_{0,I}\overset{\rm def}{=}\cap_{i\in I}\{H_{0,i}\},~~I \subset [n]$&#10;\item The {\bf closure}  of the set of hypotheses: $\{H_{0,I}: I \subset [n]\}$&#10;\item If $I\subset I'$, $H_{0,i}$ is called a child of $H_{0,I'}$ and $H_{0,I}$  a parent of $H_{0,I}$&#10;\end{itemize}&#10;\end{CJK*}&#10;\end{document}&#10;"/>
  <p:tag name="IGUANATEXSIZE" val="30"/>
  <p:tag name="IGUANATEXCURSOR" val="53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9.1713"/>
  <p:tag name="ORIGINALWIDTH" val="2750.656"/>
  <p:tag name="LATEXADDIN" val="\documentclass{article}&#10;&#10;\usepackage{amsmath,amsfonts,amssymb,amsthm,booktabs,color,epsfig,graphicx,hyperref,url}&#10;\usepackage{CJKutf8}&#10;\pagestyle{empty}&#10;&#10;\begin{document}&#10;\begin{CJK*}{UTF8}{bsmi}&#10;\begin{itemize}&#10;\item[\color{blue}S1] Sort the $p$-values $p_{(1)}\leq p_{(2)}\leq \cdots \leq p_{(n)}$&#10;\item[\color{blue}S2] Find the largest $i^*\in[n]$ such &#10;that $p_{(i)}\leq \frac{\alpha}{n-i+1}$&#10;\item[\color{blue}S3]Reject $H_{0,(1)},H_{0,(2)},\dots,H_{0,(i^*)}$&#10;\end{itemize}&#10;\end{CJK*}&#10;\end{document}&#10;"/>
  <p:tag name="IGUANATEXSIZE" val="30"/>
  <p:tag name="IGUANATEXCURSOR" val="39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753.656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Holm's procedure (the closure of Bonferroni's test)&#10;\end{document}"/>
  <p:tag name="IGUANATEXSIZE" val="28"/>
  <p:tag name="IGUANATEXCURSOR" val="69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63.967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FDR&#10;\end{document}"/>
  <p:tag name="IGUANATEXSIZE" val="28"/>
  <p:tag name="IGUANATEXCURSOR" val="64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.2211"/>
  <p:tag name="ORIGINALWIDTH" val="960.9191"/>
  <p:tag name="LATEXADDIN" val="\documentclass{article}&#10;&#10;\usepackage{amsmath,amsfonts,amssymb,amsthm,booktabs,color,epsfig,graphicx,hyperref,url}&#10;\usepackage{CJKutf8}&#10;\pagestyle{empty}&#10;&#10;\begin{document}&#10;\begin{CJK*}{UTF8}{bsmi}&#10;\noindent The {\bf false discovery proportion (Fdp)} is the ratio of false rejections to rejections:&#10;\end{CJK*}&#10;\end{document}&#10;"/>
  <p:tag name="IGUANATEXSIZE" val="30"/>
  <p:tag name="IGUANATEXCURSOR" val="29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90.026"/>
  <p:tag name="LATEXADDIN" val="\documentclass{article}&#10;&#10;\usepackage{amsmath,amsfonts,amssymb,amsthm,booktabs,color,epsfig,graphicx,hyperref,url}&#10;\usepackage{CJKutf8}&#10;\pagestyle{empty}&#10;&#10;\begin{document}&#10;\begin{CJK*}{UTF8}{bsmi}&#10;\[&#10;\mbox{Fdp}:=\frac{v}{\max\{r,1\}}=&#10;\left\{&#10;\begin{array}{cc}&#10;\frac{v}{r}&amp;v&gt;0\\&#10;0&amp;v=0&#10;\end{array}&#10;\right.&#10;\]&#10;\end{CJK*}&#10;\end{document}&#10;"/>
  <p:tag name="IGUANATEXSIZE" val="30"/>
  <p:tag name="IGUANATEXCURSOR" val="28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773.528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False discovery proportion (Fdp)\end{document}"/>
  <p:tag name="IGUANATEXSIZE" val="28"/>
  <p:tag name="IGUANATEXCURSOR" val="67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.2211"/>
  <p:tag name="ORIGINALWIDTH" val="961.2463"/>
  <p:tag name="LATEXADDIN" val="\documentclass{article}&#10;&#10;\usepackage{amsmath,amsfonts,amssymb,amsthm,booktabs,color,epsfig,graphicx,hyperref,url}&#10;\usepackage{CJKutf8}&#10;\pagestyle{empty}&#10;&#10;\begin{document}&#10;\begin{CJK*}{UTF8}{bsmi}&#10;\noindent&#10;Assume that $\mathrm{P}(\mbox{Making an error})=\alpha$. &#10;For $k$ independent hypothesis tests, what is the&#10;probability of at least 1 false positive?&#10;\end{CJK*}&#10;\end{document}&#10;"/>
  <p:tag name="IGUANATEXSIZE" val="30"/>
  <p:tag name="IGUANATEXCURSOR" val="23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.03803"/>
  <p:tag name="ORIGINALWIDTH" val="961.2463"/>
  <p:tag name="LATEXADDIN" val="\documentclass{article}&#10;&#10;\usepackage{amsmath,amsfonts,amssymb,amsthm,booktabs,color,epsfig,graphicx,hyperref,url}&#10;\usepackage{CJKutf8}&#10;\pagestyle{empty}&#10;&#10;\begin{document}&#10;\begin{CJK*}{UTF8}{bsmi}&#10;\noindent The {\bf false discovery rate (FDR)} is the expected value of Fdp:&#10;\end{CJK*}&#10;\end{document}&#10;"/>
  <p:tag name="IGUANATEXSIZE" val="30"/>
  <p:tag name="IGUANATEXCURSOR" val="27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844.3944"/>
  <p:tag name="LATEXADDIN" val="\documentclass{article}&#10;&#10;\usepackage{amsmath,amsfonts,amssymb,amsthm,booktabs,color,epsfig,graphicx,hyperref,url}&#10;\usepackage{CJKutf8}&#10;\pagestyle{empty}&#10;&#10;\begin{document}&#10;\begin{CJK*}{UTF8}{bsmi}&#10;\[&#10;\mbox{FDR}:=\mathrm{E\,[Fdp]}\]&#10;\end{CJK*}&#10;\end{document}&#10;"/>
  <p:tag name="IGUANATEXSIZE" val="30"/>
  <p:tag name="IGUANATEXCURSOR" val="22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459.318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False discovery rate (FDR)\end{document}"/>
  <p:tag name="IGUANATEXSIZE" val="28"/>
  <p:tag name="IGUANATEXCURSOR" val="67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.5009"/>
  <p:tag name="ORIGINALWIDTH" val="960.2645"/>
  <p:tag name="LATEXADDIN" val="\documentclass{article}&#10;&#10;\usepackage{amsmath,amsfonts,amssymb,amsthm,booktabs,color,epsfig,graphicx,hyperref,url}&#10;\usepackage{CJKutf8}&#10;\pagestyle{empty}&#10;&#10;\begin{document}&#10;\begin{CJK*}{UTF8}{bsmi}&#10;Notice that &#10;\begin{itemize}&#10;\item $\mathrm{Fdp}\leq \mathrm{I}(v&gt;0)$. It implies that the $\mathrm{FDR}$ is at most the $\mathrm{FWER}$&#10;\item Under the global null, all rejections are false. &#10;If $v&gt;0$, $\mathrm{Fdp}=1$. In this case, &#10;$\mathrm{E}(\mathrm{Fdp})=\mathrm{E}(\mathrm{Fdp}\mid v&gt;0)\mathrm{P}(v&gt;0)&#10;=\mathrm{P}(v&gt;0)&#10;$ so that $\mathrm{FDR}=\mathrm{FWER}$\end{itemize}&#10;\end{CJK*}&#10;\end{document}&#10;"/>
  <p:tag name="IGUANATEXSIZE" val="30"/>
  <p:tag name="IGUANATEXCURSOR" val="53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6.7358"/>
  <p:tag name="ORIGINALWIDTH" val="960.2645"/>
  <p:tag name="LATEXADDIN" val="\documentclass{article}&#10;&#10;\usepackage{amsmath,amsfonts,amssymb,amsthm,booktabs,color,epsfig,graphicx,hyperref,url}&#10;\usepackage{CJKutf8}&#10;\pagestyle{empty}&#10;&#10;\begin{document}&#10;\begin{CJK*}{UTF8}{bsmi}&#10;FWER v.s. FDR&#10;\begin{itemize}&#10;\item FWER is appropriate if you wish to guard against &#10;any false positives&#10;\item In many cases (particularly in genomics), we have &#10;a certain number of false positives. Thus, FDR is &#10;relevant&#10;\end{itemize}&#10;\end{CJK*}&#10;\end{document}&#10;"/>
  <p:tag name="IGUANATEXSIZE" val="30"/>
  <p:tag name="IGUANATEXCURSOR" val="349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1.6685"/>
  <p:tag name="ORIGINALWIDTH" val="2660.667"/>
  <p:tag name="LATEXADDIN" val="\documentclass{article}&#10;&#10;\usepackage{amsmath,amsfonts,amssymb,amsthm,booktabs,color,epsfig,graphicx,hyperref,url}&#10;\usepackage{CJKutf8}&#10;\pagestyle{empty}&#10;&#10;\begin{document}&#10;\begin{CJK*}{UTF8}{bsmi}&#10;\begin{itemize}&#10;\item[\color{blue}S1] Sort&#10;the $p$-values $p_{(1)}\leq \cdots \leq p_{(n)}$&#10;\item[\color{blue}S2] Find the largest $i^*\in[n]$ such that $p_{(i^*)}\leq \frac{i^*}{n}q$&#10;\item[\color{blue}S3] &#10; Reject $H_{0,(1)},\dots,H_{0,(i^*)}$ &#10;\end{itemize}&#10;\end{CJK*}&#10;\end{document}&#10;"/>
  <p:tag name="IGUANATEXSIZE" val="30"/>
  <p:tag name="IGUANATEXCURSOR" val="31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137.983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Benjamini and Hochberg FDR~~$:\mathrm{BH}(q)$&#10;\end{document}"/>
  <p:tag name="IGUANATEXSIZE" val="28"/>
  <p:tag name="IGUANATEXCURSOR" val="67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62181"/>
  <p:tag name="ORIGINALWIDTH" val="959.6099"/>
  <p:tag name="LATEXADDIN" val="\documentclass{article}&#10;&#10;\usepackage{amsmath,amsfonts,amssymb,amsthm,booktabs,color,epsfig,graphicx,hyperref,url}&#10;\usepackage{CJKutf8}&#10;\pagestyle{empty}&#10;&#10;\begin{document}&#10;\begin{CJK*}{UTF8}{bsmi}&#10;\noindent If $\{p_i\}_{i\in[n]}$ are independent, the $\mathrm{BH}(q)$ procedure controls the FDR\\ at level $q\frac{n_0}{n}$&#10;\end{CJK*}&#10;\end{document}&#10;"/>
  <p:tag name="IGUANATEXSIZE" val="30"/>
  <p:tag name="IGUANATEXCURSOR" val="32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7.4698"/>
  <p:tag name="ORIGINALWIDTH" val="959.9372"/>
  <p:tag name="LATEXADDIN" val="\documentclass{article}&#10;&#10;\usepackage{amsmath,amsfonts,amssymb,amsthm,booktabs,color,epsfig,graphicx,hyperref,url}&#10;\usepackage{CJKutf8}&#10;\pagestyle{empty}&#10;&#10;\begin{document}&#10;\begin{CJK*}{UTF8}{bsmi}&#10;\noindent&#10;\textit{Proof (sketch).} Without loss of generality, assume the first $n_0$ hypotheses are falsely rejected. Consider rejecting all hypotheses whose $p$-values are smaller than some $t$. &#10;The Fdp is \\&#10;&#10;$\displaystyle&#10;\mathrm{Fdp}(t) =\frac{&#10;\sum_{i\in[n_0]}\mathrm{I}_{[0,t)}(p_i)&#10;}{&#10;\sum_{i\in[n]}\mathrm{I}_{[0,t)}(p_i)&#10;} =&#10;\frac{&#10;n^{-1}\sum_{i\in[n_0]}\mathrm{I}_{[0,t)}(p_i)&#10;}{&#10;\widehat{P}_n(t)&#10;},&#10;$\\&#10;&#10;where\\ &#10;&#10;$&#10;\widehat{P}_n(t)=&#10;n^{-1}\sum_{i\in[n]}\mathrm{I}_{[0,t)}(p_i)&#10;$, the empirical CDF of the $p$-values. &#10;&#10;&#10;\end{CJK*}&#10;\end{document}&#10;"/>
  <p:tag name="IGUANATEXSIZE" val="30"/>
  <p:tag name="IGUANATEXCURSOR" val="22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478.4402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Theorem &#10;\end{document}"/>
  <p:tag name="IGUANATEXSIZE" val="28"/>
  <p:tag name="IGUANATEXCURSOR" val="65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346.082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Multiple testing problem&#10;\end{document}"/>
  <p:tag name="IGUANATEXSIZE" val="28"/>
  <p:tag name="IGUANATEXCURSOR" val="67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0.3533"/>
  <p:tag name="ORIGINALWIDTH" val="929.8266"/>
  <p:tag name="LATEXADDIN" val="\documentclass{article}&#10;&#10;\usepackage{amsmath,amsfonts,amssymb,amsthm,booktabs,color,epsfig,graphicx,hyperref,url}&#10;\usepackage{CJKutf8}&#10;\pagestyle{empty}&#10;&#10;\begin{document}&#10;\begin{CJK*}{UTF8}{bsmi}&#10;\noindent Since $p_i$, $i\in[n_0]$ are iid uniform (0,1), &#10;we have\\&#10;&#10;$&#10;\displaystyle \sum_{i\in[n_0]} \mathrm{I}_{[0,t)}(p_i)\approx n_0t&#10;$\\&#10;&#10;and then\\&#10;&#10;$\displaystyle   \widehat{\mathrm{Fdp}}(t) \approx&#10;\frac{n_0 t}{ n \widehat P_n(t)}$. &#10;&#10;Take $p(i)\leq q\frac{i}{n}$, $i\in[i^*]$. We have\\&#10;&#10;$&#10;\displaystyle   \widehat{\mathrm{Fdp}}(p(i))&#10;=\frac{n_0 p(i)}{n\widehat P_n(p(i))}&#10;= \frac{n_0p(i)}{n}\left(\frac{i}{n}\right)^{-1}= \frac{n_0}{n}q. ~~~~~~\Box&#10;$\end{CJK*}&#10;\end{document}&#10;"/>
  <p:tag name="IGUANATEXSIZE" val="30"/>
  <p:tag name="IGUANATEXCURSOR" val="65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.74874"/>
  <p:tag name="ORIGINALWIDTH" val="960.9191"/>
  <p:tag name="LATEXADDIN" val="\documentclass{article}&#10;&#10;\usepackage{amsmath,amsfonts,amssymb,amsthm,booktabs,color,epsfig,graphicx,hyperref,url}&#10;\usepackage{CJKutf8}&#10;\pagestyle{empty}&#10;&#10;\begin{document}&#10;\begin{CJK*}{UTF8}{bsmi}&#10;\noindent &#10;{\bf Remark:} If all $p$-values are arbitrarily dependent, &#10;$\mathrm{BH}(q)$ procedure is at most $q\frac{n_0}{n}\sum_{i\in[n]}i^{-1}.$&#10;\end{CJK*}&#10;\end{document}&#10;"/>
  <p:tag name="IGUANATEXSIZE" val="30"/>
  <p:tag name="IGUANATEXCURSOR" val="34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.1365"/>
  <p:tag name="ORIGINALWIDTH" val="959.6099"/>
  <p:tag name="LATEXADDIN" val="\documentclass{article}&#10;&#10;\usepackage{amsmath,amsfonts,amssymb,amsthm,booktabs,color,epsfig,graphicx,hyperref,url}&#10;\usepackage{CJKutf8}&#10;\pagestyle{empty}&#10;&#10;\begin{document}&#10;\begin{CJK*}{UTF8}{bsmi}&#10;\begin{itemize}&#10;\item[\color{blue}S1] Let $\widehat \pi_0=\frac{n-r(t)}{(1-t)n}$, where $t\in(0,1)$ is a parameter and $r(t)$&#10;is the number of $p$-value smaller than $t$&#10;\item[\color{blue}S2] Find the largest $i^*\in[n]$ such that $p_{(i^*)}\leq \frac{i^*}{n}q$&#10;\item[\color{blue}S3] &#10; Reject $H_{0,(1)},\dots,H_{0,(i^*)}$ &#10;\end{itemize}&#10;\end{CJK*}&#10;\end{document}&#10;"/>
  <p:tag name="IGUANATEXSIZE" val="30"/>
  <p:tag name="IGUANATEXCURSOR" val="36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854"/>
  <p:tag name="ORIGINALWIDTH" val="961.2463"/>
  <p:tag name="LATEXADDIN" val="\documentclass{article}&#10;&#10;\usepackage{amsmath,amsfonts,amssymb,amsthm,booktabs,color,epsfig,graphicx,hyperref,url}&#10;\usepackage{CJKutf8}&#10;\pagestyle{empty}&#10;&#10;\begin{document}&#10;\begin{CJK*}{UTF8}{bsmi}&#10;\noindent&#10;\textit{Idea:}&#10;\begin{itemize}&#10;\item[1.] $n-r(t)\approx n_0-v(t)$: the number of &#10;falsely accepting is low when $p$-values smaller than $t$&#10;\item[2.] $v(t)\approx n_0 t$&#10;\item[3.] $\displaystyle\frac{n_0-v(t)}{(1-t)n}\approx \frac{n_0-n_0t}{(1-t)n}=\frac{n_0}{n}&#10;$&#10;\end{itemize}&#10;\end{CJK*}&#10;\end{document}&#10;"/>
  <p:tag name="IGUANATEXSIZE" val="30"/>
  <p:tag name="IGUANATEXCURSOR" val="40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914.51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Storey, Taylor, and Siegmund FDR~~&#10;\end{document}"/>
  <p:tag name="IGUANATEXSIZE" val="28"/>
  <p:tag name="IGUANATEXCURSOR" val="68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0.672"/>
  <p:tag name="ORIGINALWIDTH" val="960.2645"/>
  <p:tag name="LATEXADDIN" val="\documentclass{article}&#10;&#10;\usepackage{amsmath,amsfonts,amssymb,amsthm,booktabs,color,epsfig,graphicx,hyperref,url}&#10;\usepackage{CJKutf8}&#10;\pagestyle{empty}&#10;&#10;\begin{document}&#10;\begin{CJK*}{UTF8}{bsmi}&#10;\begin{itemize}&#10;\item[\color{blue}S1] Consider the hierarchical model:\\&#10;&#10;$&#10;h_i\overset{iid}{\sim} Ber(\pi),~~p_i\mid h_i \overset{iid}{\sim} F_{h_i},&#10;$\\&#10;&#10;where $F_0$ and $F_1$ are the respective distr. of &#10;the $p$-values under the $H_0$ and $H_1$&#10;\item[\color{blue}S2] The marginal distr. of the $p$-value \\&#10;&#10;$&#10;F=\pi_0 F_0 +(1-\pi_0)F_1.&#10;$&#10;&#10;\end{itemize}&#10;\end{CJK*}&#10;\end{document}&#10;"/>
  <p:tag name="IGUANATEXSIZE" val="30"/>
  <p:tag name="IGUANATEXCURSOR" val="539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901.762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$\mathrm{BH}(q)$ from a Bayesian perspective &#10;\end{document}"/>
  <p:tag name="IGUANATEXSIZE" val="28"/>
  <p:tag name="IGUANATEXCURSOR" val="69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0.716"/>
  <p:tag name="ORIGINALWIDTH" val="959.2826"/>
  <p:tag name="LATEXADDIN" val="\documentclass{article}&#10;&#10;\usepackage{amsmath,amsfonts,amssymb,amsthm,booktabs,color,epsfig,graphicx,hyperref,url}&#10;\usepackage{CJKutf8}&#10;\pagestyle{empty}&#10;&#10;\begin{document}&#10;\begin{CJK*}{UTF8}{bsmi}&#10;\begin{itemize}&#10;\item[\color{blue}S3]{\bf Bayes false discovery rate (bFDR)} is defined as &#10;&#10;$&#10;\mathrm{bFDR}(t):=\frac{\mathrm{P}(h_0=0,~p_1&lt;t)}{\mathrm{P}(p_1&lt;t)} = \frac{\mathrm{P}(p_1&lt;t\mid h_1=0)}{\mathrm{P}(p_1&lt;t)}=&#10;\frac{\pi_0t}{\mathrm{P}(p_1&lt;t)}. &#10;$\\&#10;\item[\color{blue}S4]{\bf estimate of bFDR} is defined as &#10;&#10;$&#10;\widehat{\mathrm{bFDR}}(t):=\frac{nt}{\sum_{i\in[n]}\mathrm{I}_{[0,t)}(p_i)} \leq \frac{\pi_0 t}{n^{-1}\sum_{i\in[n]}\mathrm{I}_{[0,t)}(p_i)}\approx &#10;\frac{\pi_0t}{\mathrm{P}(p_1&lt;t)}. &#10;$\\&#10;\item[\color{blue}S5] Take $\widehat{\mathrm{bFDR}}(p_{(i)})=\frac{np_{(i)}}{i}$, we have \\&#10;&#10;$\displaystyle &#10;\widehat{\mathrm{bFDR}}(p_{(i)}) \leq q &#10;\Leftrightarrow  p_{(i)}\leq \frac{i}{n}q&#10;$&#10;&#10;&#10;&#10;\end{itemize}&#10;\end{CJK*}&#10;\end{document}&#10;"/>
  <p:tag name="IGUANATEXSIZE" val="30"/>
  <p:tag name="IGUANATEXCURSOR" val="79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901.762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def\E{{\mathrm{E}}}&#10;\def\I{{\mathbf{I}}}&#10;\def\vec{{\rm vec}}&#10;\def\er{{\bf \mathcal E}}&#10;\def\cov{{\rm cov}}&#10;\def\tilde{\widetilde}&#10;\def\hat{\widehat}&#10;\def\new{{\rm new}}&#10;\def\red{\color{red}}&#10;\def\cnst{{\rm cnst}}&#10;\def\sgn{{\rm sign}}&#10;\def\r{{[r]}}&#10;\def\1{{[1]}}&#10;\def\N{{[N]}}&#10;\def\real{{\mathbb R}}&#10;&#10;\begin{document}&#10;$\mathrm{BH}(q)$ from a Bayesian perspective &#10;\end{document}"/>
  <p:tag name="IGUANATEXSIZE" val="28"/>
  <p:tag name="IGUANATEXCURSOR" val="69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13535</TotalTime>
  <Words>48</Words>
  <Application>Microsoft Office PowerPoint</Application>
  <PresentationFormat>寬螢幕</PresentationFormat>
  <Paragraphs>48</Paragraphs>
  <Slides>40</Slides>
  <Notes>34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5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573</cp:revision>
  <cp:lastPrinted>2018-11-08T02:10:37Z</cp:lastPrinted>
  <dcterms:created xsi:type="dcterms:W3CDTF">2018-10-31T08:24:48Z</dcterms:created>
  <dcterms:modified xsi:type="dcterms:W3CDTF">2020-07-14T04:25:51Z</dcterms:modified>
</cp:coreProperties>
</file>